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44_F58290FC.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326" r:id="rId5"/>
    <p:sldId id="2601" r:id="rId6"/>
    <p:sldId id="2599" r:id="rId7"/>
    <p:sldId id="2588" r:id="rId8"/>
    <p:sldId id="260" r:id="rId9"/>
    <p:sldId id="483" r:id="rId10"/>
    <p:sldId id="2596" r:id="rId11"/>
    <p:sldId id="2602" r:id="rId12"/>
    <p:sldId id="2603" r:id="rId13"/>
    <p:sldId id="293" r:id="rId14"/>
    <p:sldId id="271" r:id="rId15"/>
    <p:sldId id="272" r:id="rId16"/>
    <p:sldId id="261" r:id="rId17"/>
    <p:sldId id="2604" r:id="rId18"/>
    <p:sldId id="259" r:id="rId19"/>
    <p:sldId id="2600" r:id="rId20"/>
    <p:sldId id="430" r:id="rId21"/>
    <p:sldId id="284" r:id="rId22"/>
    <p:sldId id="444" r:id="rId23"/>
    <p:sldId id="441" r:id="rId24"/>
    <p:sldId id="266" r:id="rId25"/>
    <p:sldId id="443" r:id="rId26"/>
    <p:sldId id="341" r:id="rId27"/>
    <p:sldId id="339" r:id="rId28"/>
    <p:sldId id="340" r:id="rId29"/>
    <p:sldId id="336" r:id="rId30"/>
    <p:sldId id="327" r:id="rId31"/>
    <p:sldId id="324" r:id="rId32"/>
    <p:sldId id="338" r:id="rId33"/>
    <p:sldId id="323" r:id="rId34"/>
    <p:sldId id="311" r:id="rId35"/>
    <p:sldId id="331" r:id="rId36"/>
    <p:sldId id="289" r:id="rId37"/>
    <p:sldId id="268" r:id="rId3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4C05F26-7D65-8F99-34BA-0E3A128BA3E3}" name="Lankiniemi Sonja" initials="SL" userId="S::sonja.lankiniemi@turkuamk.fi::3b608b8a-0af4-4be5-96f0-d13d030d84b9" providerId="AD"/>
  <p188:author id="{1CEE61BA-3A42-C525-7F6E-5F7A86AC533D}" name="Anne Turunen" initials="AT" userId="S::anne.turunen_laurea.fi#ext#@metropoliafi.onmicrosoft.com::b80c9e0e-b721-4325-8c40-5795310783ff" providerId="AD"/>
  <p188:author id="{C79959C9-4595-1104-234F-E5508CA685D6}" name="Nyman Henna" initials="NH" userId="S::henna.nyman_jamk.fi#ext#@metropoliafi.onmicrosoft.com::e2827462-15fb-4a79-8b9d-91d34038366b" providerId="AD"/>
  <p188:author id="{22C672F8-F096-8FFE-1326-1FA2636ACD50}" name="Amir Tahvonen" initials="AT" userId="S::amirt@metropolia.fi::5b40cccc-8bdd-407d-b7b2-b223400587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3"/>
    <a:srgbClr val="CCE8B8"/>
    <a:srgbClr val="BE7C4D"/>
    <a:srgbClr val="FFD84D"/>
    <a:srgbClr val="171717"/>
    <a:srgbClr val="829476"/>
    <a:srgbClr val="A25CE5"/>
    <a:srgbClr val="921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D690A4-796A-66FE-962D-889C83938131}" v="144" dt="2026-05-07T10:28:18.356"/>
    <p1510:client id="{6FCBF186-22A7-6DE1-9B8D-2BCC3FDEA55E}" v="42" dt="2026-05-06T10:11:42.833"/>
    <p1510:client id="{C82352CE-271F-3921-41AB-A885F73A7625}" v="545" dt="2026-05-07T08:02:39.2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44"/>
      </p:cViewPr>
      <p:guideLst>
        <p:guide orient="horz" pos="2160"/>
        <p:guide pos="3840"/>
        <p:guide orient="horz" pos="22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omments/modernComment_144_F58290FC.xml><?xml version="1.0" encoding="utf-8"?>
<p188:cmLst xmlns:a="http://schemas.openxmlformats.org/drawingml/2006/main" xmlns:r="http://schemas.openxmlformats.org/officeDocument/2006/relationships" xmlns:p188="http://schemas.microsoft.com/office/powerpoint/2018/8/main">
  <p188:cm id="{D2A5D939-A7FF-40A3-A151-ACEF83382FE5}" authorId="{C79959C9-4595-1104-234F-E5508CA685D6}" created="2026-05-06T10:19:18.188">
    <ac:txMkLst xmlns:ac="http://schemas.microsoft.com/office/drawing/2013/main/command">
      <pc:docMk xmlns:pc="http://schemas.microsoft.com/office/powerpoint/2013/main/command"/>
      <pc:sldMk xmlns:pc="http://schemas.microsoft.com/office/powerpoint/2013/main/command" cId="4118974716" sldId="324"/>
      <ac:spMk id="11" creationId="{2F980807-7E6E-9426-5D5E-F0CB8941AAE3}"/>
      <ac:txMk cp="110" len="50">
        <ac:context len="693" hash="161889754"/>
      </ac:txMk>
    </ac:txMkLst>
    <p188:pos x="2878206" y="1987826"/>
    <p188:replyLst>
      <p188:reply id="{C1136FC7-9C9B-4246-B364-E809791B9358}" authorId="{E4C05F26-7D65-8F99-34BA-0E3A128BA3E3}" created="2026-05-06T11:32:33.900">
        <p188:txBody>
          <a:bodyPr/>
          <a:lstStyle/>
          <a:p>
            <a:r>
              <a:rPr lang="fi-FI"/>
              <a:t>Hankinnan suunnittelu/valmistelu voisi olla hankintayksikön sisäistä ja markkinavuoropuhelu on sitten ulkoista mutta tosiaan molemmat ovat valmitselua</a:t>
            </a:r>
          </a:p>
        </p188:txBody>
      </p188:reply>
      <p188:reply id="{55BFDC79-9BA7-4749-B783-0508C0F9368C}" authorId="{E4C05F26-7D65-8F99-34BA-0E3A128BA3E3}" created="2026-05-06T11:33:32.377">
        <p188:txBody>
          <a:bodyPr/>
          <a:lstStyle/>
          <a:p>
            <a:r>
              <a:rPr lang="fi-FI"/>
              <a:t>Markkinavuoropuehlu ja valmistelu myös ekaksi tähän listaan</a:t>
            </a:r>
          </a:p>
        </p188:txBody>
      </p188:reply>
    </p188:replyLst>
    <p188:txBody>
      <a:bodyPr/>
      <a:lstStyle/>
      <a:p>
        <a:r>
          <a:rPr lang="en-US"/>
          <a:t>Mielestäni tosi hyvä tämä kokonaisuus mutta hankintakohtaa ehkä tarkentaisin koska markkinavuoropuhelu on jo osa hankinnan suunnittelua. Hankinnan valmistelu/markkinavuoropuhelu.  ja hankinnan toteutus. Eli hankinnan ennakoivat toimenpitet ja itse hankinnan toteutus joka hankintaprosessin seuraava vaihe.? Vai tiivistetäänkä tämä vain yhteen; hankinnan valmistelu tai suunnittelu ja markkinavuoropuhelu? :) Pohditaan tätä.. </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5" Type="http://schemas.openxmlformats.org/officeDocument/2006/relationships/image" Target="../media/image34.sv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5" Type="http://schemas.openxmlformats.org/officeDocument/2006/relationships/image" Target="../media/image34.sv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154AF-5AED-478B-8DA1-27337BB87E46}" type="doc">
      <dgm:prSet loTypeId="urn:microsoft.com/office/officeart/2005/8/layout/hList1" loCatId="list" qsTypeId="urn:microsoft.com/office/officeart/2005/8/quickstyle/simple1" qsCatId="simple" csTypeId="urn:microsoft.com/office/officeart/2005/8/colors/accent2_2" csCatId="accent2"/>
      <dgm:spPr/>
      <dgm:t>
        <a:bodyPr/>
        <a:lstStyle/>
        <a:p>
          <a:endParaRPr lang="en-US"/>
        </a:p>
      </dgm:t>
    </dgm:pt>
    <dgm:pt modelId="{62B211AE-E715-4464-9B4B-9EB9369ABCCF}">
      <dgm:prSet/>
      <dgm:spPr/>
      <dgm:t>
        <a:bodyPr/>
        <a:lstStyle/>
        <a:p>
          <a:r>
            <a:rPr lang="fi-FI"/>
            <a:t>KONE – hissit palveluna</a:t>
          </a:r>
          <a:endParaRPr lang="en-US"/>
        </a:p>
      </dgm:t>
    </dgm:pt>
    <dgm:pt modelId="{E382BF36-2D89-42FA-90CF-265A27DE348F}" type="parTrans" cxnId="{402A5ECD-A397-4ADB-8CA2-CD2BC0063AC0}">
      <dgm:prSet/>
      <dgm:spPr/>
      <dgm:t>
        <a:bodyPr/>
        <a:lstStyle/>
        <a:p>
          <a:endParaRPr lang="en-US"/>
        </a:p>
      </dgm:t>
    </dgm:pt>
    <dgm:pt modelId="{808E1043-1CCE-4651-9A78-6A3125027880}" type="sibTrans" cxnId="{402A5ECD-A397-4ADB-8CA2-CD2BC0063AC0}">
      <dgm:prSet/>
      <dgm:spPr/>
      <dgm:t>
        <a:bodyPr/>
        <a:lstStyle/>
        <a:p>
          <a:endParaRPr lang="en-US"/>
        </a:p>
      </dgm:t>
    </dgm:pt>
    <dgm:pt modelId="{6083A8A7-4A9D-4E81-AB2A-C4E9023F80CB}">
      <dgm:prSet/>
      <dgm:spPr/>
      <dgm:t>
        <a:bodyPr/>
        <a:lstStyle/>
        <a:p>
          <a:r>
            <a:rPr lang="fi-FI"/>
            <a:t>Siirtymä laitemyynnistä lifetime service -malliin</a:t>
          </a:r>
          <a:endParaRPr lang="en-US"/>
        </a:p>
      </dgm:t>
    </dgm:pt>
    <dgm:pt modelId="{3D5E5307-9DDC-4E57-A135-995F6B39AC35}" type="parTrans" cxnId="{53AE3E66-2615-4A88-8FA0-CD00F3C5A144}">
      <dgm:prSet/>
      <dgm:spPr/>
      <dgm:t>
        <a:bodyPr/>
        <a:lstStyle/>
        <a:p>
          <a:endParaRPr lang="en-US"/>
        </a:p>
      </dgm:t>
    </dgm:pt>
    <dgm:pt modelId="{AF88CCF9-B9AC-4B49-B7D1-E3D307ADF783}" type="sibTrans" cxnId="{53AE3E66-2615-4A88-8FA0-CD00F3C5A144}">
      <dgm:prSet/>
      <dgm:spPr/>
      <dgm:t>
        <a:bodyPr/>
        <a:lstStyle/>
        <a:p>
          <a:endParaRPr lang="en-US"/>
        </a:p>
      </dgm:t>
    </dgm:pt>
    <dgm:pt modelId="{F8D38176-F492-4C45-A2C3-47633E767E9F}">
      <dgm:prSet/>
      <dgm:spPr/>
      <dgm:t>
        <a:bodyPr/>
        <a:lstStyle/>
        <a:p>
          <a:r>
            <a:rPr lang="fi-FI"/>
            <a:t>IoT-pohjainen ennakoiva huolto</a:t>
          </a:r>
          <a:endParaRPr lang="en-US"/>
        </a:p>
      </dgm:t>
    </dgm:pt>
    <dgm:pt modelId="{535FFFCA-9C00-44F4-809E-F3AD3A027ABF}" type="parTrans" cxnId="{39DF9F40-3930-476A-87E1-A7B26C9C9A02}">
      <dgm:prSet/>
      <dgm:spPr/>
      <dgm:t>
        <a:bodyPr/>
        <a:lstStyle/>
        <a:p>
          <a:endParaRPr lang="en-US"/>
        </a:p>
      </dgm:t>
    </dgm:pt>
    <dgm:pt modelId="{B732B9BF-E827-498F-BA19-B7746CC2887C}" type="sibTrans" cxnId="{39DF9F40-3930-476A-87E1-A7B26C9C9A02}">
      <dgm:prSet/>
      <dgm:spPr/>
      <dgm:t>
        <a:bodyPr/>
        <a:lstStyle/>
        <a:p>
          <a:endParaRPr lang="en-US"/>
        </a:p>
      </dgm:t>
    </dgm:pt>
    <dgm:pt modelId="{F122D89A-C2EE-4C68-A8FE-CAE04EB1AC4D}">
      <dgm:prSet/>
      <dgm:spPr/>
      <dgm:t>
        <a:bodyPr/>
        <a:lstStyle/>
        <a:p>
          <a:r>
            <a:rPr lang="fi-FI"/>
            <a:t>Kiertotalous: käyttöiän pidentäminen, osien vaihto</a:t>
          </a:r>
          <a:endParaRPr lang="en-US"/>
        </a:p>
      </dgm:t>
    </dgm:pt>
    <dgm:pt modelId="{EDD3A39F-586B-4AC8-B2A4-E93A7B22E7ED}" type="parTrans" cxnId="{798B15B8-A926-40AB-9869-C3F34ED5BF68}">
      <dgm:prSet/>
      <dgm:spPr/>
      <dgm:t>
        <a:bodyPr/>
        <a:lstStyle/>
        <a:p>
          <a:endParaRPr lang="en-US"/>
        </a:p>
      </dgm:t>
    </dgm:pt>
    <dgm:pt modelId="{330D4E31-0DC4-439E-A472-DFBFA914FBCD}" type="sibTrans" cxnId="{798B15B8-A926-40AB-9869-C3F34ED5BF68}">
      <dgm:prSet/>
      <dgm:spPr/>
      <dgm:t>
        <a:bodyPr/>
        <a:lstStyle/>
        <a:p>
          <a:endParaRPr lang="en-US"/>
        </a:p>
      </dgm:t>
    </dgm:pt>
    <dgm:pt modelId="{238AA752-B31E-413C-8F82-0C8470B04442}">
      <dgm:prSet/>
      <dgm:spPr/>
      <dgm:t>
        <a:bodyPr/>
        <a:lstStyle/>
        <a:p>
          <a:r>
            <a:rPr lang="fi-FI"/>
            <a:t>Metso / Outotec</a:t>
          </a:r>
          <a:endParaRPr lang="en-US"/>
        </a:p>
      </dgm:t>
    </dgm:pt>
    <dgm:pt modelId="{D6C9A6E1-B96D-4493-BF77-F18FCD5842D2}" type="parTrans" cxnId="{241080DD-E065-4C5E-B110-7C867325943C}">
      <dgm:prSet/>
      <dgm:spPr/>
      <dgm:t>
        <a:bodyPr/>
        <a:lstStyle/>
        <a:p>
          <a:endParaRPr lang="en-US"/>
        </a:p>
      </dgm:t>
    </dgm:pt>
    <dgm:pt modelId="{F43EDD29-FC3A-469E-ABF3-2DBE52A6573C}" type="sibTrans" cxnId="{241080DD-E065-4C5E-B110-7C867325943C}">
      <dgm:prSet/>
      <dgm:spPr/>
      <dgm:t>
        <a:bodyPr/>
        <a:lstStyle/>
        <a:p>
          <a:endParaRPr lang="en-US"/>
        </a:p>
      </dgm:t>
    </dgm:pt>
    <dgm:pt modelId="{0AFDA7DA-5E7C-4497-A739-83BD1537DE68}">
      <dgm:prSet/>
      <dgm:spPr/>
      <dgm:t>
        <a:bodyPr/>
        <a:lstStyle/>
        <a:p>
          <a:r>
            <a:rPr lang="fi-FI"/>
            <a:t>Kaivos- ja prosessilaitteiden modernisointi (retrofit), varaosien optimointi - vähemmän materiaalihävikkiä ja pienempi energiankulutus</a:t>
          </a:r>
          <a:endParaRPr lang="en-US"/>
        </a:p>
      </dgm:t>
    </dgm:pt>
    <dgm:pt modelId="{289E6FF7-5BBD-4597-AA57-45DCB396FC0C}" type="parTrans" cxnId="{DE0152C0-6BAE-4F9A-AD66-1C544C53D81F}">
      <dgm:prSet/>
      <dgm:spPr/>
      <dgm:t>
        <a:bodyPr/>
        <a:lstStyle/>
        <a:p>
          <a:endParaRPr lang="en-US"/>
        </a:p>
      </dgm:t>
    </dgm:pt>
    <dgm:pt modelId="{CA5AC5FE-DBBB-4C1F-BF28-0A0D86B03FA0}" type="sibTrans" cxnId="{DE0152C0-6BAE-4F9A-AD66-1C544C53D81F}">
      <dgm:prSet/>
      <dgm:spPr/>
      <dgm:t>
        <a:bodyPr/>
        <a:lstStyle/>
        <a:p>
          <a:endParaRPr lang="en-US"/>
        </a:p>
      </dgm:t>
    </dgm:pt>
    <dgm:pt modelId="{2E51F664-8389-43BF-88B9-15D2E8271733}">
      <dgm:prSet/>
      <dgm:spPr/>
      <dgm:t>
        <a:bodyPr/>
        <a:lstStyle/>
        <a:p>
          <a:r>
            <a:rPr lang="fi-FI"/>
            <a:t>Wärtsilä</a:t>
          </a:r>
          <a:endParaRPr lang="en-US"/>
        </a:p>
      </dgm:t>
    </dgm:pt>
    <dgm:pt modelId="{3A3557E7-8751-43DE-BEAC-B1E49583B172}" type="parTrans" cxnId="{5DB221DF-DC47-40D6-9DBE-BD66282BB512}">
      <dgm:prSet/>
      <dgm:spPr/>
      <dgm:t>
        <a:bodyPr/>
        <a:lstStyle/>
        <a:p>
          <a:endParaRPr lang="en-US"/>
        </a:p>
      </dgm:t>
    </dgm:pt>
    <dgm:pt modelId="{D61B03A6-01A8-4885-A19F-A077E4199835}" type="sibTrans" cxnId="{5DB221DF-DC47-40D6-9DBE-BD66282BB512}">
      <dgm:prSet/>
      <dgm:spPr/>
      <dgm:t>
        <a:bodyPr/>
        <a:lstStyle/>
        <a:p>
          <a:endParaRPr lang="en-US"/>
        </a:p>
      </dgm:t>
    </dgm:pt>
    <dgm:pt modelId="{8006B9F8-4A4C-41C4-AC98-FECAE1D853DB}">
      <dgm:prSet/>
      <dgm:spPr/>
      <dgm:t>
        <a:bodyPr/>
        <a:lstStyle/>
        <a:p>
          <a:r>
            <a:rPr lang="fi-FI"/>
            <a:t>“Power-as-a-service” ja elinkaariratkaisut</a:t>
          </a:r>
          <a:endParaRPr lang="en-US"/>
        </a:p>
      </dgm:t>
    </dgm:pt>
    <dgm:pt modelId="{D76868B2-C374-4636-B91B-5F8831413BEF}" type="parTrans" cxnId="{796ACE2B-6AAD-43C4-8D5D-29497A1ECAAB}">
      <dgm:prSet/>
      <dgm:spPr/>
      <dgm:t>
        <a:bodyPr/>
        <a:lstStyle/>
        <a:p>
          <a:endParaRPr lang="en-US"/>
        </a:p>
      </dgm:t>
    </dgm:pt>
    <dgm:pt modelId="{56896D7F-C212-484A-A110-580216923246}" type="sibTrans" cxnId="{796ACE2B-6AAD-43C4-8D5D-29497A1ECAAB}">
      <dgm:prSet/>
      <dgm:spPr/>
      <dgm:t>
        <a:bodyPr/>
        <a:lstStyle/>
        <a:p>
          <a:endParaRPr lang="en-US"/>
        </a:p>
      </dgm:t>
    </dgm:pt>
    <dgm:pt modelId="{9E897C13-9C94-4E97-BC27-8B3CDD31FC09}">
      <dgm:prSet/>
      <dgm:spPr/>
      <dgm:t>
        <a:bodyPr/>
        <a:lstStyle/>
        <a:p>
          <a:r>
            <a:rPr lang="fi-FI"/>
            <a:t>Voimalaitosten optimointi + polttoaineen säästö</a:t>
          </a:r>
          <a:endParaRPr lang="en-US"/>
        </a:p>
      </dgm:t>
    </dgm:pt>
    <dgm:pt modelId="{EB688C1D-3F80-4E9E-876C-37F933607588}" type="parTrans" cxnId="{55152210-C063-4531-A3DF-ED22D1846B1A}">
      <dgm:prSet/>
      <dgm:spPr/>
      <dgm:t>
        <a:bodyPr/>
        <a:lstStyle/>
        <a:p>
          <a:endParaRPr lang="en-US"/>
        </a:p>
      </dgm:t>
    </dgm:pt>
    <dgm:pt modelId="{4B1C6113-A82A-44F0-86B5-8FEAB24E8556}" type="sibTrans" cxnId="{55152210-C063-4531-A3DF-ED22D1846B1A}">
      <dgm:prSet/>
      <dgm:spPr/>
      <dgm:t>
        <a:bodyPr/>
        <a:lstStyle/>
        <a:p>
          <a:endParaRPr lang="en-US"/>
        </a:p>
      </dgm:t>
    </dgm:pt>
    <dgm:pt modelId="{CEA93C1A-3023-4E21-85D0-4A35C08DE7CC}">
      <dgm:prSet/>
      <dgm:spPr/>
      <dgm:t>
        <a:bodyPr/>
        <a:lstStyle/>
        <a:p>
          <a:r>
            <a:rPr lang="fi-FI"/>
            <a:t>Kiertotalous yhdistyy energiatehokkuuteen</a:t>
          </a:r>
          <a:endParaRPr lang="en-US"/>
        </a:p>
      </dgm:t>
    </dgm:pt>
    <dgm:pt modelId="{77BE55A7-429D-4FC1-9339-9E51552117DA}" type="parTrans" cxnId="{20DB1849-7BB1-47A9-BE6C-0508F4FF4970}">
      <dgm:prSet/>
      <dgm:spPr/>
      <dgm:t>
        <a:bodyPr/>
        <a:lstStyle/>
        <a:p>
          <a:endParaRPr lang="en-US"/>
        </a:p>
      </dgm:t>
    </dgm:pt>
    <dgm:pt modelId="{39BBDAD9-A941-41BB-B299-1F5052BD31DF}" type="sibTrans" cxnId="{20DB1849-7BB1-47A9-BE6C-0508F4FF4970}">
      <dgm:prSet/>
      <dgm:spPr/>
      <dgm:t>
        <a:bodyPr/>
        <a:lstStyle/>
        <a:p>
          <a:endParaRPr lang="en-US"/>
        </a:p>
      </dgm:t>
    </dgm:pt>
    <dgm:pt modelId="{D1AEEF7E-6ABA-41DA-B862-7BEBC96A7F1D}" type="pres">
      <dgm:prSet presAssocID="{78D154AF-5AED-478B-8DA1-27337BB87E46}" presName="Name0" presStyleCnt="0">
        <dgm:presLayoutVars>
          <dgm:dir/>
          <dgm:animLvl val="lvl"/>
          <dgm:resizeHandles val="exact"/>
        </dgm:presLayoutVars>
      </dgm:prSet>
      <dgm:spPr/>
    </dgm:pt>
    <dgm:pt modelId="{1ADD6185-F4AA-4269-898E-6A8FFB38133E}" type="pres">
      <dgm:prSet presAssocID="{62B211AE-E715-4464-9B4B-9EB9369ABCCF}" presName="composite" presStyleCnt="0"/>
      <dgm:spPr/>
    </dgm:pt>
    <dgm:pt modelId="{3DCBD6F6-7AB0-40D9-9BB5-3C3DBEC099FD}" type="pres">
      <dgm:prSet presAssocID="{62B211AE-E715-4464-9B4B-9EB9369ABCCF}" presName="parTx" presStyleLbl="alignNode1" presStyleIdx="0" presStyleCnt="3">
        <dgm:presLayoutVars>
          <dgm:chMax val="0"/>
          <dgm:chPref val="0"/>
          <dgm:bulletEnabled val="1"/>
        </dgm:presLayoutVars>
      </dgm:prSet>
      <dgm:spPr/>
    </dgm:pt>
    <dgm:pt modelId="{F3E5F6AD-D8A3-4259-BE51-4EB906DA0D27}" type="pres">
      <dgm:prSet presAssocID="{62B211AE-E715-4464-9B4B-9EB9369ABCCF}" presName="desTx" presStyleLbl="alignAccFollowNode1" presStyleIdx="0" presStyleCnt="3">
        <dgm:presLayoutVars>
          <dgm:bulletEnabled val="1"/>
        </dgm:presLayoutVars>
      </dgm:prSet>
      <dgm:spPr/>
    </dgm:pt>
    <dgm:pt modelId="{9EFC3D07-B598-4D10-B4D9-79785523FF82}" type="pres">
      <dgm:prSet presAssocID="{808E1043-1CCE-4651-9A78-6A3125027880}" presName="space" presStyleCnt="0"/>
      <dgm:spPr/>
    </dgm:pt>
    <dgm:pt modelId="{62B19D5B-D05E-4BC1-B932-E53FAC56E2ED}" type="pres">
      <dgm:prSet presAssocID="{238AA752-B31E-413C-8F82-0C8470B04442}" presName="composite" presStyleCnt="0"/>
      <dgm:spPr/>
    </dgm:pt>
    <dgm:pt modelId="{03CA2765-6AB2-478D-8513-A705EB8190A1}" type="pres">
      <dgm:prSet presAssocID="{238AA752-B31E-413C-8F82-0C8470B04442}" presName="parTx" presStyleLbl="alignNode1" presStyleIdx="1" presStyleCnt="3">
        <dgm:presLayoutVars>
          <dgm:chMax val="0"/>
          <dgm:chPref val="0"/>
          <dgm:bulletEnabled val="1"/>
        </dgm:presLayoutVars>
      </dgm:prSet>
      <dgm:spPr/>
    </dgm:pt>
    <dgm:pt modelId="{11167366-935A-4A50-8D68-33359228B4F9}" type="pres">
      <dgm:prSet presAssocID="{238AA752-B31E-413C-8F82-0C8470B04442}" presName="desTx" presStyleLbl="alignAccFollowNode1" presStyleIdx="1" presStyleCnt="3">
        <dgm:presLayoutVars>
          <dgm:bulletEnabled val="1"/>
        </dgm:presLayoutVars>
      </dgm:prSet>
      <dgm:spPr/>
    </dgm:pt>
    <dgm:pt modelId="{66AF2A17-309E-4058-89FE-74ED9D21AF53}" type="pres">
      <dgm:prSet presAssocID="{F43EDD29-FC3A-469E-ABF3-2DBE52A6573C}" presName="space" presStyleCnt="0"/>
      <dgm:spPr/>
    </dgm:pt>
    <dgm:pt modelId="{14405FD9-E541-4F4D-A4C9-6AAB054C8447}" type="pres">
      <dgm:prSet presAssocID="{2E51F664-8389-43BF-88B9-15D2E8271733}" presName="composite" presStyleCnt="0"/>
      <dgm:spPr/>
    </dgm:pt>
    <dgm:pt modelId="{FEDE04B0-1932-4323-BB15-B58EEB3B095D}" type="pres">
      <dgm:prSet presAssocID="{2E51F664-8389-43BF-88B9-15D2E8271733}" presName="parTx" presStyleLbl="alignNode1" presStyleIdx="2" presStyleCnt="3">
        <dgm:presLayoutVars>
          <dgm:chMax val="0"/>
          <dgm:chPref val="0"/>
          <dgm:bulletEnabled val="1"/>
        </dgm:presLayoutVars>
      </dgm:prSet>
      <dgm:spPr/>
    </dgm:pt>
    <dgm:pt modelId="{BB9F4B74-00F2-4EEE-9D15-49B926E28E9C}" type="pres">
      <dgm:prSet presAssocID="{2E51F664-8389-43BF-88B9-15D2E8271733}" presName="desTx" presStyleLbl="alignAccFollowNode1" presStyleIdx="2" presStyleCnt="3">
        <dgm:presLayoutVars>
          <dgm:bulletEnabled val="1"/>
        </dgm:presLayoutVars>
      </dgm:prSet>
      <dgm:spPr/>
    </dgm:pt>
  </dgm:ptLst>
  <dgm:cxnLst>
    <dgm:cxn modelId="{55152210-C063-4531-A3DF-ED22D1846B1A}" srcId="{2E51F664-8389-43BF-88B9-15D2E8271733}" destId="{9E897C13-9C94-4E97-BC27-8B3CDD31FC09}" srcOrd="1" destOrd="0" parTransId="{EB688C1D-3F80-4E9E-876C-37F933607588}" sibTransId="{4B1C6113-A82A-44F0-86B5-8FEAB24E8556}"/>
    <dgm:cxn modelId="{796ACE2B-6AAD-43C4-8D5D-29497A1ECAAB}" srcId="{2E51F664-8389-43BF-88B9-15D2E8271733}" destId="{8006B9F8-4A4C-41C4-AC98-FECAE1D853DB}" srcOrd="0" destOrd="0" parTransId="{D76868B2-C374-4636-B91B-5F8831413BEF}" sibTransId="{56896D7F-C212-484A-A110-580216923246}"/>
    <dgm:cxn modelId="{05C8B93A-EDFD-44C8-98AE-D79FAB8D32B6}" type="presOf" srcId="{78D154AF-5AED-478B-8DA1-27337BB87E46}" destId="{D1AEEF7E-6ABA-41DA-B862-7BEBC96A7F1D}" srcOrd="0" destOrd="0" presId="urn:microsoft.com/office/officeart/2005/8/layout/hList1"/>
    <dgm:cxn modelId="{39DF9F40-3930-476A-87E1-A7B26C9C9A02}" srcId="{62B211AE-E715-4464-9B4B-9EB9369ABCCF}" destId="{F8D38176-F492-4C45-A2C3-47633E767E9F}" srcOrd="1" destOrd="0" parTransId="{535FFFCA-9C00-44F4-809E-F3AD3A027ABF}" sibTransId="{B732B9BF-E827-498F-BA19-B7746CC2887C}"/>
    <dgm:cxn modelId="{D85F4B5E-A9C2-4888-AA4E-8F59E4F74AC9}" type="presOf" srcId="{F8D38176-F492-4C45-A2C3-47633E767E9F}" destId="{F3E5F6AD-D8A3-4259-BE51-4EB906DA0D27}" srcOrd="0" destOrd="1" presId="urn:microsoft.com/office/officeart/2005/8/layout/hList1"/>
    <dgm:cxn modelId="{53AE3E66-2615-4A88-8FA0-CD00F3C5A144}" srcId="{62B211AE-E715-4464-9B4B-9EB9369ABCCF}" destId="{6083A8A7-4A9D-4E81-AB2A-C4E9023F80CB}" srcOrd="0" destOrd="0" parTransId="{3D5E5307-9DDC-4E57-A135-995F6B39AC35}" sibTransId="{AF88CCF9-B9AC-4B49-B7D1-E3D307ADF783}"/>
    <dgm:cxn modelId="{20DB1849-7BB1-47A9-BE6C-0508F4FF4970}" srcId="{2E51F664-8389-43BF-88B9-15D2E8271733}" destId="{CEA93C1A-3023-4E21-85D0-4A35C08DE7CC}" srcOrd="2" destOrd="0" parTransId="{77BE55A7-429D-4FC1-9339-9E51552117DA}" sibTransId="{39BBDAD9-A941-41BB-B299-1F5052BD31DF}"/>
    <dgm:cxn modelId="{791F244A-2F37-4192-B79C-71148C2737C6}" type="presOf" srcId="{62B211AE-E715-4464-9B4B-9EB9369ABCCF}" destId="{3DCBD6F6-7AB0-40D9-9BB5-3C3DBEC099FD}" srcOrd="0" destOrd="0" presId="urn:microsoft.com/office/officeart/2005/8/layout/hList1"/>
    <dgm:cxn modelId="{BB510877-F14B-486F-A13F-CB80F7F6D941}" type="presOf" srcId="{8006B9F8-4A4C-41C4-AC98-FECAE1D853DB}" destId="{BB9F4B74-00F2-4EEE-9D15-49B926E28E9C}" srcOrd="0" destOrd="0" presId="urn:microsoft.com/office/officeart/2005/8/layout/hList1"/>
    <dgm:cxn modelId="{DF4E6A78-2BEA-4DBD-AC34-C286E846EBA8}" type="presOf" srcId="{2E51F664-8389-43BF-88B9-15D2E8271733}" destId="{FEDE04B0-1932-4323-BB15-B58EEB3B095D}" srcOrd="0" destOrd="0" presId="urn:microsoft.com/office/officeart/2005/8/layout/hList1"/>
    <dgm:cxn modelId="{C7FF567A-0CE9-4EEE-B01F-64D1B71E2397}" type="presOf" srcId="{CEA93C1A-3023-4E21-85D0-4A35C08DE7CC}" destId="{BB9F4B74-00F2-4EEE-9D15-49B926E28E9C}" srcOrd="0" destOrd="2" presId="urn:microsoft.com/office/officeart/2005/8/layout/hList1"/>
    <dgm:cxn modelId="{9C4B778B-A769-4671-9F57-3857BA753382}" type="presOf" srcId="{0AFDA7DA-5E7C-4497-A739-83BD1537DE68}" destId="{11167366-935A-4A50-8D68-33359228B4F9}" srcOrd="0" destOrd="0" presId="urn:microsoft.com/office/officeart/2005/8/layout/hList1"/>
    <dgm:cxn modelId="{8695FAA9-9C0C-4C0A-978D-8DCA9CAF973E}" type="presOf" srcId="{238AA752-B31E-413C-8F82-0C8470B04442}" destId="{03CA2765-6AB2-478D-8513-A705EB8190A1}" srcOrd="0" destOrd="0" presId="urn:microsoft.com/office/officeart/2005/8/layout/hList1"/>
    <dgm:cxn modelId="{9EEE7DAC-CAD9-43A7-99D1-4B4C32BF1CCB}" type="presOf" srcId="{9E897C13-9C94-4E97-BC27-8B3CDD31FC09}" destId="{BB9F4B74-00F2-4EEE-9D15-49B926E28E9C}" srcOrd="0" destOrd="1" presId="urn:microsoft.com/office/officeart/2005/8/layout/hList1"/>
    <dgm:cxn modelId="{798B15B8-A926-40AB-9869-C3F34ED5BF68}" srcId="{62B211AE-E715-4464-9B4B-9EB9369ABCCF}" destId="{F122D89A-C2EE-4C68-A8FE-CAE04EB1AC4D}" srcOrd="2" destOrd="0" parTransId="{EDD3A39F-586B-4AC8-B2A4-E93A7B22E7ED}" sibTransId="{330D4E31-0DC4-439E-A472-DFBFA914FBCD}"/>
    <dgm:cxn modelId="{DE0152C0-6BAE-4F9A-AD66-1C544C53D81F}" srcId="{238AA752-B31E-413C-8F82-0C8470B04442}" destId="{0AFDA7DA-5E7C-4497-A739-83BD1537DE68}" srcOrd="0" destOrd="0" parTransId="{289E6FF7-5BBD-4597-AA57-45DCB396FC0C}" sibTransId="{CA5AC5FE-DBBB-4C1F-BF28-0A0D86B03FA0}"/>
    <dgm:cxn modelId="{402A5ECD-A397-4ADB-8CA2-CD2BC0063AC0}" srcId="{78D154AF-5AED-478B-8DA1-27337BB87E46}" destId="{62B211AE-E715-4464-9B4B-9EB9369ABCCF}" srcOrd="0" destOrd="0" parTransId="{E382BF36-2D89-42FA-90CF-265A27DE348F}" sibTransId="{808E1043-1CCE-4651-9A78-6A3125027880}"/>
    <dgm:cxn modelId="{241080DD-E065-4C5E-B110-7C867325943C}" srcId="{78D154AF-5AED-478B-8DA1-27337BB87E46}" destId="{238AA752-B31E-413C-8F82-0C8470B04442}" srcOrd="1" destOrd="0" parTransId="{D6C9A6E1-B96D-4493-BF77-F18FCD5842D2}" sibTransId="{F43EDD29-FC3A-469E-ABF3-2DBE52A6573C}"/>
    <dgm:cxn modelId="{5DB221DF-DC47-40D6-9DBE-BD66282BB512}" srcId="{78D154AF-5AED-478B-8DA1-27337BB87E46}" destId="{2E51F664-8389-43BF-88B9-15D2E8271733}" srcOrd="2" destOrd="0" parTransId="{3A3557E7-8751-43DE-BEAC-B1E49583B172}" sibTransId="{D61B03A6-01A8-4885-A19F-A077E4199835}"/>
    <dgm:cxn modelId="{5584E7E6-BA7D-42DF-8A56-D3BB432427C3}" type="presOf" srcId="{6083A8A7-4A9D-4E81-AB2A-C4E9023F80CB}" destId="{F3E5F6AD-D8A3-4259-BE51-4EB906DA0D27}" srcOrd="0" destOrd="0" presId="urn:microsoft.com/office/officeart/2005/8/layout/hList1"/>
    <dgm:cxn modelId="{803BE5F5-861C-4273-86D3-28E584CCDF08}" type="presOf" srcId="{F122D89A-C2EE-4C68-A8FE-CAE04EB1AC4D}" destId="{F3E5F6AD-D8A3-4259-BE51-4EB906DA0D27}" srcOrd="0" destOrd="2" presId="urn:microsoft.com/office/officeart/2005/8/layout/hList1"/>
    <dgm:cxn modelId="{C6DEE289-563A-4F9F-A005-61B9CEACCCBF}" type="presParOf" srcId="{D1AEEF7E-6ABA-41DA-B862-7BEBC96A7F1D}" destId="{1ADD6185-F4AA-4269-898E-6A8FFB38133E}" srcOrd="0" destOrd="0" presId="urn:microsoft.com/office/officeart/2005/8/layout/hList1"/>
    <dgm:cxn modelId="{5CBCADA3-E938-4A2E-8B0E-DF5E8245FC31}" type="presParOf" srcId="{1ADD6185-F4AA-4269-898E-6A8FFB38133E}" destId="{3DCBD6F6-7AB0-40D9-9BB5-3C3DBEC099FD}" srcOrd="0" destOrd="0" presId="urn:microsoft.com/office/officeart/2005/8/layout/hList1"/>
    <dgm:cxn modelId="{9752CBCF-7753-4C5C-8C7D-C8E6544FE738}" type="presParOf" srcId="{1ADD6185-F4AA-4269-898E-6A8FFB38133E}" destId="{F3E5F6AD-D8A3-4259-BE51-4EB906DA0D27}" srcOrd="1" destOrd="0" presId="urn:microsoft.com/office/officeart/2005/8/layout/hList1"/>
    <dgm:cxn modelId="{37E23535-964B-4E88-87D4-2890494C9B6B}" type="presParOf" srcId="{D1AEEF7E-6ABA-41DA-B862-7BEBC96A7F1D}" destId="{9EFC3D07-B598-4D10-B4D9-79785523FF82}" srcOrd="1" destOrd="0" presId="urn:microsoft.com/office/officeart/2005/8/layout/hList1"/>
    <dgm:cxn modelId="{77CA9BD6-CD6B-4065-B313-837383FF991A}" type="presParOf" srcId="{D1AEEF7E-6ABA-41DA-B862-7BEBC96A7F1D}" destId="{62B19D5B-D05E-4BC1-B932-E53FAC56E2ED}" srcOrd="2" destOrd="0" presId="urn:microsoft.com/office/officeart/2005/8/layout/hList1"/>
    <dgm:cxn modelId="{F0BE2F2A-8D91-4B48-865A-124BBF80858B}" type="presParOf" srcId="{62B19D5B-D05E-4BC1-B932-E53FAC56E2ED}" destId="{03CA2765-6AB2-478D-8513-A705EB8190A1}" srcOrd="0" destOrd="0" presId="urn:microsoft.com/office/officeart/2005/8/layout/hList1"/>
    <dgm:cxn modelId="{3E4EC9D1-9359-47BA-B06B-56F6A426B41E}" type="presParOf" srcId="{62B19D5B-D05E-4BC1-B932-E53FAC56E2ED}" destId="{11167366-935A-4A50-8D68-33359228B4F9}" srcOrd="1" destOrd="0" presId="urn:microsoft.com/office/officeart/2005/8/layout/hList1"/>
    <dgm:cxn modelId="{6690B81B-1A8A-4A27-9D02-B6AD524D799C}" type="presParOf" srcId="{D1AEEF7E-6ABA-41DA-B862-7BEBC96A7F1D}" destId="{66AF2A17-309E-4058-89FE-74ED9D21AF53}" srcOrd="3" destOrd="0" presId="urn:microsoft.com/office/officeart/2005/8/layout/hList1"/>
    <dgm:cxn modelId="{E54EED30-6AA1-4118-BF5C-4ACBBFA20467}" type="presParOf" srcId="{D1AEEF7E-6ABA-41DA-B862-7BEBC96A7F1D}" destId="{14405FD9-E541-4F4D-A4C9-6AAB054C8447}" srcOrd="4" destOrd="0" presId="urn:microsoft.com/office/officeart/2005/8/layout/hList1"/>
    <dgm:cxn modelId="{2499936E-D237-492B-A012-1C91AD4638E6}" type="presParOf" srcId="{14405FD9-E541-4F4D-A4C9-6AAB054C8447}" destId="{FEDE04B0-1932-4323-BB15-B58EEB3B095D}" srcOrd="0" destOrd="0" presId="urn:microsoft.com/office/officeart/2005/8/layout/hList1"/>
    <dgm:cxn modelId="{1B25A217-495D-4589-9528-9AAB442904E2}" type="presParOf" srcId="{14405FD9-E541-4F4D-A4C9-6AAB054C8447}" destId="{BB9F4B74-00F2-4EEE-9D15-49B926E28E9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8FFDEE-823D-4798-809A-16F3D235425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99F6281-6277-4C15-A0E8-AD02084E356C}">
      <dgm:prSet/>
      <dgm:spPr/>
      <dgm:t>
        <a:bodyPr/>
        <a:lstStyle/>
        <a:p>
          <a:r>
            <a:rPr lang="fi-FI" dirty="0"/>
            <a:t>Atlas </a:t>
          </a:r>
          <a:r>
            <a:rPr lang="fi-FI" dirty="0" err="1"/>
            <a:t>Copco</a:t>
          </a:r>
          <a:endParaRPr lang="en-US" dirty="0"/>
        </a:p>
      </dgm:t>
    </dgm:pt>
    <dgm:pt modelId="{DD28B326-1597-4312-B454-E63FC414C180}" type="parTrans" cxnId="{76D0373D-D77E-48EC-9A62-1ACAD3AA2427}">
      <dgm:prSet/>
      <dgm:spPr/>
      <dgm:t>
        <a:bodyPr/>
        <a:lstStyle/>
        <a:p>
          <a:endParaRPr lang="en-US"/>
        </a:p>
      </dgm:t>
    </dgm:pt>
    <dgm:pt modelId="{365CC39D-9064-4614-9B80-574D7EAE1333}" type="sibTrans" cxnId="{76D0373D-D77E-48EC-9A62-1ACAD3AA2427}">
      <dgm:prSet/>
      <dgm:spPr/>
      <dgm:t>
        <a:bodyPr/>
        <a:lstStyle/>
        <a:p>
          <a:endParaRPr lang="en-US"/>
        </a:p>
      </dgm:t>
    </dgm:pt>
    <dgm:pt modelId="{E98D14F5-3533-47F1-9DE7-66881C390552}">
      <dgm:prSet custT="1"/>
      <dgm:spPr/>
      <dgm:t>
        <a:bodyPr/>
        <a:lstStyle/>
        <a:p>
          <a:r>
            <a:rPr lang="fi-FI" sz="1400" dirty="0"/>
            <a:t>Kompressorit “as-a-</a:t>
          </a:r>
          <a:r>
            <a:rPr lang="fi-FI" sz="1400" dirty="0" err="1"/>
            <a:t>service</a:t>
          </a:r>
          <a:r>
            <a:rPr lang="fi-FI" sz="1400" dirty="0"/>
            <a:t>”</a:t>
          </a:r>
          <a:endParaRPr lang="en-US" sz="1400" dirty="0"/>
        </a:p>
      </dgm:t>
    </dgm:pt>
    <dgm:pt modelId="{0E6059EC-6035-4D19-A539-7CA9EE08475A}" type="parTrans" cxnId="{6C5BC152-7571-486B-AF99-07F2D1084EC0}">
      <dgm:prSet/>
      <dgm:spPr/>
      <dgm:t>
        <a:bodyPr/>
        <a:lstStyle/>
        <a:p>
          <a:endParaRPr lang="en-US"/>
        </a:p>
      </dgm:t>
    </dgm:pt>
    <dgm:pt modelId="{08E383A6-794B-4D81-906A-6B75D6744E17}" type="sibTrans" cxnId="{6C5BC152-7571-486B-AF99-07F2D1084EC0}">
      <dgm:prSet/>
      <dgm:spPr/>
      <dgm:t>
        <a:bodyPr/>
        <a:lstStyle/>
        <a:p>
          <a:endParaRPr lang="en-US"/>
        </a:p>
      </dgm:t>
    </dgm:pt>
    <dgm:pt modelId="{2D814433-A985-45DA-A767-52995DDB0B7B}">
      <dgm:prSet custT="1"/>
      <dgm:spPr/>
      <dgm:t>
        <a:bodyPr/>
        <a:lstStyle/>
        <a:p>
          <a:r>
            <a:rPr lang="fi-FI" sz="1400" dirty="0"/>
            <a:t>käytettyjen laitteiden kunnostus</a:t>
          </a:r>
          <a:endParaRPr lang="en-US" sz="1400" dirty="0"/>
        </a:p>
      </dgm:t>
    </dgm:pt>
    <dgm:pt modelId="{D8A787B0-3A18-495A-91BC-4885501EA5AB}" type="parTrans" cxnId="{77DB4C17-8394-44B8-A865-89D55F7CE112}">
      <dgm:prSet/>
      <dgm:spPr/>
      <dgm:t>
        <a:bodyPr/>
        <a:lstStyle/>
        <a:p>
          <a:endParaRPr lang="en-US"/>
        </a:p>
      </dgm:t>
    </dgm:pt>
    <dgm:pt modelId="{2F5B0C67-9476-4BA5-B319-43817278846F}" type="sibTrans" cxnId="{77DB4C17-8394-44B8-A865-89D55F7CE112}">
      <dgm:prSet/>
      <dgm:spPr/>
      <dgm:t>
        <a:bodyPr/>
        <a:lstStyle/>
        <a:p>
          <a:endParaRPr lang="en-US"/>
        </a:p>
      </dgm:t>
    </dgm:pt>
    <dgm:pt modelId="{0E62525C-FBB0-4FCF-AA1B-AD73A3C42254}">
      <dgm:prSet/>
      <dgm:spPr/>
      <dgm:t>
        <a:bodyPr/>
        <a:lstStyle/>
        <a:p>
          <a:r>
            <a:rPr lang="fi-FI"/>
            <a:t>Siemens</a:t>
          </a:r>
          <a:endParaRPr lang="en-US"/>
        </a:p>
      </dgm:t>
    </dgm:pt>
    <dgm:pt modelId="{2EEE81A8-0535-445E-9B36-C30AB7335859}" type="parTrans" cxnId="{3054DB10-09D7-42F2-B6F3-164DF4725027}">
      <dgm:prSet/>
      <dgm:spPr/>
      <dgm:t>
        <a:bodyPr/>
        <a:lstStyle/>
        <a:p>
          <a:endParaRPr lang="en-US"/>
        </a:p>
      </dgm:t>
    </dgm:pt>
    <dgm:pt modelId="{AA65920B-8EA1-4D35-B718-A53736B4DE63}" type="sibTrans" cxnId="{3054DB10-09D7-42F2-B6F3-164DF4725027}">
      <dgm:prSet/>
      <dgm:spPr/>
      <dgm:t>
        <a:bodyPr/>
        <a:lstStyle/>
        <a:p>
          <a:endParaRPr lang="en-US"/>
        </a:p>
      </dgm:t>
    </dgm:pt>
    <dgm:pt modelId="{310B7B90-8F35-4A96-93C8-93DBAF7022A8}">
      <dgm:prSet custT="1"/>
      <dgm:spPr/>
      <dgm:t>
        <a:bodyPr/>
        <a:lstStyle/>
        <a:p>
          <a:r>
            <a:rPr lang="fi-FI" sz="1400" dirty="0"/>
            <a:t>Teollisuuslaitteiden </a:t>
          </a:r>
          <a:r>
            <a:rPr lang="fi-FI" sz="1400" dirty="0" err="1"/>
            <a:t>digital</a:t>
          </a:r>
          <a:r>
            <a:rPr lang="fi-FI" sz="1400" dirty="0"/>
            <a:t> </a:t>
          </a:r>
          <a:r>
            <a:rPr lang="fi-FI" sz="1400" dirty="0" err="1"/>
            <a:t>twin</a:t>
          </a:r>
          <a:r>
            <a:rPr lang="fi-FI" sz="1400" dirty="0"/>
            <a:t> + elinkaaren optimointi</a:t>
          </a:r>
          <a:endParaRPr lang="en-US" sz="1400" dirty="0"/>
        </a:p>
      </dgm:t>
    </dgm:pt>
    <dgm:pt modelId="{D125A0C7-8CFA-45C1-A54E-035443A2AC22}" type="parTrans" cxnId="{D0172B68-8A97-41AE-9130-670A32F86CBC}">
      <dgm:prSet/>
      <dgm:spPr/>
      <dgm:t>
        <a:bodyPr/>
        <a:lstStyle/>
        <a:p>
          <a:endParaRPr lang="en-US"/>
        </a:p>
      </dgm:t>
    </dgm:pt>
    <dgm:pt modelId="{B53F5760-17D6-456F-9673-F37933E7DDC0}" type="sibTrans" cxnId="{D0172B68-8A97-41AE-9130-670A32F86CBC}">
      <dgm:prSet/>
      <dgm:spPr/>
      <dgm:t>
        <a:bodyPr/>
        <a:lstStyle/>
        <a:p>
          <a:endParaRPr lang="en-US"/>
        </a:p>
      </dgm:t>
    </dgm:pt>
    <dgm:pt modelId="{05CDFE2F-B29E-43E9-922F-5C1FC8B3C853}">
      <dgm:prSet custT="1"/>
      <dgm:spPr/>
      <dgm:t>
        <a:bodyPr/>
        <a:lstStyle/>
        <a:p>
          <a:r>
            <a:rPr lang="fi-FI" sz="1400" dirty="0"/>
            <a:t>mahdollistaa komponenttikohtaisen kierron ja toiminnan seuraamisen</a:t>
          </a:r>
          <a:endParaRPr lang="en-US" sz="1400" dirty="0"/>
        </a:p>
      </dgm:t>
    </dgm:pt>
    <dgm:pt modelId="{8EB3E552-4E36-4A70-B8A5-7C08E45FFD60}" type="parTrans" cxnId="{D8A876EB-2D95-4B88-8579-4DBFD68C1CD3}">
      <dgm:prSet/>
      <dgm:spPr/>
      <dgm:t>
        <a:bodyPr/>
        <a:lstStyle/>
        <a:p>
          <a:endParaRPr lang="en-US"/>
        </a:p>
      </dgm:t>
    </dgm:pt>
    <dgm:pt modelId="{7D09F3E7-ABFB-4AC3-AB55-8B86A5350991}" type="sibTrans" cxnId="{D8A876EB-2D95-4B88-8579-4DBFD68C1CD3}">
      <dgm:prSet/>
      <dgm:spPr/>
      <dgm:t>
        <a:bodyPr/>
        <a:lstStyle/>
        <a:p>
          <a:endParaRPr lang="en-US"/>
        </a:p>
      </dgm:t>
    </dgm:pt>
    <dgm:pt modelId="{B317DFB1-1C09-4A49-9FA7-082AE71E2713}">
      <dgm:prSet custT="1"/>
      <dgm:spPr/>
      <dgm:t>
        <a:bodyPr/>
        <a:lstStyle/>
        <a:p>
          <a:r>
            <a:rPr lang="fi-FI" sz="1900" dirty="0"/>
            <a:t>Philips “</a:t>
          </a:r>
          <a:r>
            <a:rPr lang="fi-FI" sz="1900" dirty="0" err="1"/>
            <a:t>Lighting</a:t>
          </a:r>
          <a:r>
            <a:rPr lang="fi-FI" sz="1900" dirty="0"/>
            <a:t>-as-a-</a:t>
          </a:r>
          <a:r>
            <a:rPr lang="fi-FI" sz="1900" dirty="0" err="1"/>
            <a:t>service</a:t>
          </a:r>
          <a:r>
            <a:rPr lang="fi-FI" sz="1900" dirty="0"/>
            <a:t>” – </a:t>
          </a:r>
          <a:r>
            <a:rPr lang="fi-FI" sz="1400" dirty="0" err="1"/>
            <a:t>suunnitteltu</a:t>
          </a:r>
          <a:r>
            <a:rPr lang="fi-FI" sz="1400" dirty="0"/>
            <a:t> ja toimiva valaistus, asiakas ei omista tuotetta → valmistaja optimoi elinkaaren </a:t>
          </a:r>
          <a:endParaRPr lang="en-US" sz="1400" dirty="0"/>
        </a:p>
      </dgm:t>
    </dgm:pt>
    <dgm:pt modelId="{89B81358-B62B-441B-9240-007DA80D7AEC}" type="parTrans" cxnId="{803A7EB1-7374-4DED-875B-EBF1C535C694}">
      <dgm:prSet/>
      <dgm:spPr/>
      <dgm:t>
        <a:bodyPr/>
        <a:lstStyle/>
        <a:p>
          <a:endParaRPr lang="en-US"/>
        </a:p>
      </dgm:t>
    </dgm:pt>
    <dgm:pt modelId="{139903CA-C58E-4B65-8516-54AE45FA8D08}" type="sibTrans" cxnId="{803A7EB1-7374-4DED-875B-EBF1C535C694}">
      <dgm:prSet/>
      <dgm:spPr/>
      <dgm:t>
        <a:bodyPr/>
        <a:lstStyle/>
        <a:p>
          <a:endParaRPr lang="en-US"/>
        </a:p>
      </dgm:t>
    </dgm:pt>
    <dgm:pt modelId="{F18C6EAF-D9AA-48EF-965A-8FE48BF34CBF}">
      <dgm:prSet/>
      <dgm:spPr/>
      <dgm:t>
        <a:bodyPr/>
        <a:lstStyle/>
        <a:p>
          <a:r>
            <a:rPr lang="fi-FI"/>
            <a:t>BASF coating as-a-service (esimerkkinä autojen maalaus), </a:t>
          </a:r>
          <a:endParaRPr lang="en-US"/>
        </a:p>
      </dgm:t>
    </dgm:pt>
    <dgm:pt modelId="{96AFD4D5-9152-46E5-93FE-9AA737633DE8}" type="parTrans" cxnId="{7CEAE62F-A7DD-462C-8C31-7C721F88D06D}">
      <dgm:prSet/>
      <dgm:spPr/>
      <dgm:t>
        <a:bodyPr/>
        <a:lstStyle/>
        <a:p>
          <a:endParaRPr lang="en-US"/>
        </a:p>
      </dgm:t>
    </dgm:pt>
    <dgm:pt modelId="{DC5A54CC-3357-4320-A778-276933BBB5CA}" type="sibTrans" cxnId="{7CEAE62F-A7DD-462C-8C31-7C721F88D06D}">
      <dgm:prSet/>
      <dgm:spPr/>
      <dgm:t>
        <a:bodyPr/>
        <a:lstStyle/>
        <a:p>
          <a:endParaRPr lang="en-US"/>
        </a:p>
      </dgm:t>
    </dgm:pt>
    <dgm:pt modelId="{C407EF4D-D806-4D9B-ABE2-6A2EB8C50FBE}">
      <dgm:prSet/>
      <dgm:spPr/>
      <dgm:t>
        <a:bodyPr/>
        <a:lstStyle/>
        <a:p>
          <a:r>
            <a:rPr lang="fi-FI"/>
            <a:t>BASF Xarvio healthy field as-a-service</a:t>
          </a:r>
          <a:endParaRPr lang="en-US"/>
        </a:p>
      </dgm:t>
    </dgm:pt>
    <dgm:pt modelId="{D5660433-1EB3-435C-9E03-B94620476156}" type="parTrans" cxnId="{EA50F759-A7B8-4E8C-B923-0712EC9C099B}">
      <dgm:prSet/>
      <dgm:spPr/>
      <dgm:t>
        <a:bodyPr/>
        <a:lstStyle/>
        <a:p>
          <a:endParaRPr lang="en-US"/>
        </a:p>
      </dgm:t>
    </dgm:pt>
    <dgm:pt modelId="{43C3B245-1DA6-46C1-87BB-ABB220F9F34D}" type="sibTrans" cxnId="{EA50F759-A7B8-4E8C-B923-0712EC9C099B}">
      <dgm:prSet/>
      <dgm:spPr/>
      <dgm:t>
        <a:bodyPr/>
        <a:lstStyle/>
        <a:p>
          <a:endParaRPr lang="en-US"/>
        </a:p>
      </dgm:t>
    </dgm:pt>
    <dgm:pt modelId="{6C9445C8-30B1-4F45-AE2A-4F81DFC0BDFF}" type="pres">
      <dgm:prSet presAssocID="{068FFDEE-823D-4798-809A-16F3D235425D}" presName="root" presStyleCnt="0">
        <dgm:presLayoutVars>
          <dgm:dir/>
          <dgm:resizeHandles val="exact"/>
        </dgm:presLayoutVars>
      </dgm:prSet>
      <dgm:spPr/>
    </dgm:pt>
    <dgm:pt modelId="{39C2DDD5-740B-494E-899C-3A3968D69483}" type="pres">
      <dgm:prSet presAssocID="{099F6281-6277-4C15-A0E8-AD02084E356C}" presName="compNode" presStyleCnt="0"/>
      <dgm:spPr/>
    </dgm:pt>
    <dgm:pt modelId="{566F0624-05A5-4DB5-B6A1-D91F69AEBC69}" type="pres">
      <dgm:prSet presAssocID="{099F6281-6277-4C15-A0E8-AD02084E356C}" presName="bgRect" presStyleLbl="bgShp" presStyleIdx="0" presStyleCnt="5"/>
      <dgm:spPr/>
    </dgm:pt>
    <dgm:pt modelId="{7CD17C54-E2A4-43FA-8B2D-AB1C5E5C0341}" type="pres">
      <dgm:prSet presAssocID="{099F6281-6277-4C15-A0E8-AD02084E356C}"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oud Computing"/>
        </a:ext>
      </dgm:extLst>
    </dgm:pt>
    <dgm:pt modelId="{C2B03735-CC88-4D22-813B-125A576CAA63}" type="pres">
      <dgm:prSet presAssocID="{099F6281-6277-4C15-A0E8-AD02084E356C}" presName="spaceRect" presStyleCnt="0"/>
      <dgm:spPr/>
    </dgm:pt>
    <dgm:pt modelId="{61C83831-3FEF-4C79-973E-AFF36A8FF99D}" type="pres">
      <dgm:prSet presAssocID="{099F6281-6277-4C15-A0E8-AD02084E356C}" presName="parTx" presStyleLbl="revTx" presStyleIdx="0" presStyleCnt="7">
        <dgm:presLayoutVars>
          <dgm:chMax val="0"/>
          <dgm:chPref val="0"/>
        </dgm:presLayoutVars>
      </dgm:prSet>
      <dgm:spPr/>
    </dgm:pt>
    <dgm:pt modelId="{F5040A8B-FB0F-43C1-9149-A3212D819F90}" type="pres">
      <dgm:prSet presAssocID="{099F6281-6277-4C15-A0E8-AD02084E356C}" presName="desTx" presStyleLbl="revTx" presStyleIdx="1" presStyleCnt="7">
        <dgm:presLayoutVars/>
      </dgm:prSet>
      <dgm:spPr/>
    </dgm:pt>
    <dgm:pt modelId="{E82FAA08-49ED-4415-85FF-08C9A30C4142}" type="pres">
      <dgm:prSet presAssocID="{365CC39D-9064-4614-9B80-574D7EAE1333}" presName="sibTrans" presStyleCnt="0"/>
      <dgm:spPr/>
    </dgm:pt>
    <dgm:pt modelId="{ADC44DAE-F15A-433B-886C-1599D7A7B947}" type="pres">
      <dgm:prSet presAssocID="{0E62525C-FBB0-4FCF-AA1B-AD73A3C42254}" presName="compNode" presStyleCnt="0"/>
      <dgm:spPr/>
    </dgm:pt>
    <dgm:pt modelId="{8C1DB44D-86EB-45C8-A6F1-129D02D01CDA}" type="pres">
      <dgm:prSet presAssocID="{0E62525C-FBB0-4FCF-AA1B-AD73A3C42254}" presName="bgRect" presStyleLbl="bgShp" presStyleIdx="1" presStyleCnt="5"/>
      <dgm:spPr/>
    </dgm:pt>
    <dgm:pt modelId="{0C70A37D-EBC5-4B78-807B-5D28C7AF62D9}" type="pres">
      <dgm:prSet presAssocID="{0E62525C-FBB0-4FCF-AA1B-AD73A3C4225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809C9873-E60F-4F61-82AA-F1FFD6F4BBE2}" type="pres">
      <dgm:prSet presAssocID="{0E62525C-FBB0-4FCF-AA1B-AD73A3C42254}" presName="spaceRect" presStyleCnt="0"/>
      <dgm:spPr/>
    </dgm:pt>
    <dgm:pt modelId="{CA31E3ED-CA42-49C2-AEC5-323DD60A2D97}" type="pres">
      <dgm:prSet presAssocID="{0E62525C-FBB0-4FCF-AA1B-AD73A3C42254}" presName="parTx" presStyleLbl="revTx" presStyleIdx="2" presStyleCnt="7">
        <dgm:presLayoutVars>
          <dgm:chMax val="0"/>
          <dgm:chPref val="0"/>
        </dgm:presLayoutVars>
      </dgm:prSet>
      <dgm:spPr/>
    </dgm:pt>
    <dgm:pt modelId="{28D079CC-1610-4EA1-B370-B0E158C9FE70}" type="pres">
      <dgm:prSet presAssocID="{0E62525C-FBB0-4FCF-AA1B-AD73A3C42254}" presName="desTx" presStyleLbl="revTx" presStyleIdx="3" presStyleCnt="7">
        <dgm:presLayoutVars/>
      </dgm:prSet>
      <dgm:spPr/>
    </dgm:pt>
    <dgm:pt modelId="{E9D6287E-1E40-4B95-9667-5D263AFD7437}" type="pres">
      <dgm:prSet presAssocID="{AA65920B-8EA1-4D35-B718-A53736B4DE63}" presName="sibTrans" presStyleCnt="0"/>
      <dgm:spPr/>
    </dgm:pt>
    <dgm:pt modelId="{DFC2D5AF-C280-499B-BF6D-0977EE325E43}" type="pres">
      <dgm:prSet presAssocID="{B317DFB1-1C09-4A49-9FA7-082AE71E2713}" presName="compNode" presStyleCnt="0"/>
      <dgm:spPr/>
    </dgm:pt>
    <dgm:pt modelId="{FB2D2D8F-09B2-4AAD-9211-BD59E57C7864}" type="pres">
      <dgm:prSet presAssocID="{B317DFB1-1C09-4A49-9FA7-082AE71E2713}" presName="bgRect" presStyleLbl="bgShp" presStyleIdx="2" presStyleCnt="5"/>
      <dgm:spPr/>
    </dgm:pt>
    <dgm:pt modelId="{D2B9DED2-03F5-47BD-ABA5-AF47666F303D}" type="pres">
      <dgm:prSet presAssocID="{B317DFB1-1C09-4A49-9FA7-082AE71E271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ight Bulb and Gear"/>
        </a:ext>
      </dgm:extLst>
    </dgm:pt>
    <dgm:pt modelId="{85E2A2AC-A57F-45A4-9D4A-E925C9F7BD04}" type="pres">
      <dgm:prSet presAssocID="{B317DFB1-1C09-4A49-9FA7-082AE71E2713}" presName="spaceRect" presStyleCnt="0"/>
      <dgm:spPr/>
    </dgm:pt>
    <dgm:pt modelId="{2DA9BB5E-5FC5-4CB8-8CCF-F6D9F66A4413}" type="pres">
      <dgm:prSet presAssocID="{B317DFB1-1C09-4A49-9FA7-082AE71E2713}" presName="parTx" presStyleLbl="revTx" presStyleIdx="4" presStyleCnt="7">
        <dgm:presLayoutVars>
          <dgm:chMax val="0"/>
          <dgm:chPref val="0"/>
        </dgm:presLayoutVars>
      </dgm:prSet>
      <dgm:spPr/>
    </dgm:pt>
    <dgm:pt modelId="{90257B99-26B0-49AD-A6B5-C25EB42F35C0}" type="pres">
      <dgm:prSet presAssocID="{139903CA-C58E-4B65-8516-54AE45FA8D08}" presName="sibTrans" presStyleCnt="0"/>
      <dgm:spPr/>
    </dgm:pt>
    <dgm:pt modelId="{8D6AAC42-94D5-457F-9B63-554727F1E4B0}" type="pres">
      <dgm:prSet presAssocID="{F18C6EAF-D9AA-48EF-965A-8FE48BF34CBF}" presName="compNode" presStyleCnt="0"/>
      <dgm:spPr/>
    </dgm:pt>
    <dgm:pt modelId="{8E8BE61B-05C1-4D85-A1CE-8CF169FD5FFD}" type="pres">
      <dgm:prSet presAssocID="{F18C6EAF-D9AA-48EF-965A-8FE48BF34CBF}" presName="bgRect" presStyleLbl="bgShp" presStyleIdx="3" presStyleCnt="5"/>
      <dgm:spPr/>
    </dgm:pt>
    <dgm:pt modelId="{8A5724A6-8E0D-4192-ADA8-E33C4CC0694D}" type="pres">
      <dgm:prSet presAssocID="{F18C6EAF-D9AA-48EF-965A-8FE48BF34CBF}"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aint"/>
        </a:ext>
      </dgm:extLst>
    </dgm:pt>
    <dgm:pt modelId="{C8CAA004-5357-4928-AD76-AB1EF6642AAC}" type="pres">
      <dgm:prSet presAssocID="{F18C6EAF-D9AA-48EF-965A-8FE48BF34CBF}" presName="spaceRect" presStyleCnt="0"/>
      <dgm:spPr/>
    </dgm:pt>
    <dgm:pt modelId="{42EBCAC7-47BC-4C99-A989-7742069C70CD}" type="pres">
      <dgm:prSet presAssocID="{F18C6EAF-D9AA-48EF-965A-8FE48BF34CBF}" presName="parTx" presStyleLbl="revTx" presStyleIdx="5" presStyleCnt="7">
        <dgm:presLayoutVars>
          <dgm:chMax val="0"/>
          <dgm:chPref val="0"/>
        </dgm:presLayoutVars>
      </dgm:prSet>
      <dgm:spPr/>
    </dgm:pt>
    <dgm:pt modelId="{CF972FB5-37AD-49B9-AC97-66070C15A16E}" type="pres">
      <dgm:prSet presAssocID="{DC5A54CC-3357-4320-A778-276933BBB5CA}" presName="sibTrans" presStyleCnt="0"/>
      <dgm:spPr/>
    </dgm:pt>
    <dgm:pt modelId="{7840FAD6-10CC-4E6D-A8DC-6782927F1315}" type="pres">
      <dgm:prSet presAssocID="{C407EF4D-D806-4D9B-ABE2-6A2EB8C50FBE}" presName="compNode" presStyleCnt="0"/>
      <dgm:spPr/>
    </dgm:pt>
    <dgm:pt modelId="{9A471BB2-9931-4162-8D29-D59D9ECE57CE}" type="pres">
      <dgm:prSet presAssocID="{C407EF4D-D806-4D9B-ABE2-6A2EB8C50FBE}" presName="bgRect" presStyleLbl="bgShp" presStyleIdx="4" presStyleCnt="5"/>
      <dgm:spPr/>
    </dgm:pt>
    <dgm:pt modelId="{B5E282D8-FB99-481B-80FC-A9E7448B5724}" type="pres">
      <dgm:prSet presAssocID="{C407EF4D-D806-4D9B-ABE2-6A2EB8C50FBE}"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wl"/>
        </a:ext>
      </dgm:extLst>
    </dgm:pt>
    <dgm:pt modelId="{85192DF5-C2E5-4105-87DC-180EF9ADC22B}" type="pres">
      <dgm:prSet presAssocID="{C407EF4D-D806-4D9B-ABE2-6A2EB8C50FBE}" presName="spaceRect" presStyleCnt="0"/>
      <dgm:spPr/>
    </dgm:pt>
    <dgm:pt modelId="{2F32D77D-5676-46DE-81FB-23CB1F2AA4BF}" type="pres">
      <dgm:prSet presAssocID="{C407EF4D-D806-4D9B-ABE2-6A2EB8C50FBE}" presName="parTx" presStyleLbl="revTx" presStyleIdx="6" presStyleCnt="7">
        <dgm:presLayoutVars>
          <dgm:chMax val="0"/>
          <dgm:chPref val="0"/>
        </dgm:presLayoutVars>
      </dgm:prSet>
      <dgm:spPr/>
    </dgm:pt>
  </dgm:ptLst>
  <dgm:cxnLst>
    <dgm:cxn modelId="{3054DB10-09D7-42F2-B6F3-164DF4725027}" srcId="{068FFDEE-823D-4798-809A-16F3D235425D}" destId="{0E62525C-FBB0-4FCF-AA1B-AD73A3C42254}" srcOrd="1" destOrd="0" parTransId="{2EEE81A8-0535-445E-9B36-C30AB7335859}" sibTransId="{AA65920B-8EA1-4D35-B718-A53736B4DE63}"/>
    <dgm:cxn modelId="{77DB4C17-8394-44B8-A865-89D55F7CE112}" srcId="{099F6281-6277-4C15-A0E8-AD02084E356C}" destId="{2D814433-A985-45DA-A767-52995DDB0B7B}" srcOrd="1" destOrd="0" parTransId="{D8A787B0-3A18-495A-91BC-4885501EA5AB}" sibTransId="{2F5B0C67-9476-4BA5-B319-43817278846F}"/>
    <dgm:cxn modelId="{C9BD2420-B395-4AEA-8DCE-91B079124F72}" type="presOf" srcId="{F18C6EAF-D9AA-48EF-965A-8FE48BF34CBF}" destId="{42EBCAC7-47BC-4C99-A989-7742069C70CD}" srcOrd="0" destOrd="0" presId="urn:microsoft.com/office/officeart/2018/2/layout/IconVerticalSolidList"/>
    <dgm:cxn modelId="{D2F4CE21-8109-42A7-BE05-57FAE62D0101}" type="presOf" srcId="{099F6281-6277-4C15-A0E8-AD02084E356C}" destId="{61C83831-3FEF-4C79-973E-AFF36A8FF99D}" srcOrd="0" destOrd="0" presId="urn:microsoft.com/office/officeart/2018/2/layout/IconVerticalSolidList"/>
    <dgm:cxn modelId="{7CEAE62F-A7DD-462C-8C31-7C721F88D06D}" srcId="{068FFDEE-823D-4798-809A-16F3D235425D}" destId="{F18C6EAF-D9AA-48EF-965A-8FE48BF34CBF}" srcOrd="3" destOrd="0" parTransId="{96AFD4D5-9152-46E5-93FE-9AA737633DE8}" sibTransId="{DC5A54CC-3357-4320-A778-276933BBB5CA}"/>
    <dgm:cxn modelId="{FEC04D34-8F98-4DB7-87F0-6B7D13D80F3D}" type="presOf" srcId="{B317DFB1-1C09-4A49-9FA7-082AE71E2713}" destId="{2DA9BB5E-5FC5-4CB8-8CCF-F6D9F66A4413}" srcOrd="0" destOrd="0" presId="urn:microsoft.com/office/officeart/2018/2/layout/IconVerticalSolidList"/>
    <dgm:cxn modelId="{6DF3C835-3D3E-4E4A-B18B-6D2864C64C19}" type="presOf" srcId="{0E62525C-FBB0-4FCF-AA1B-AD73A3C42254}" destId="{CA31E3ED-CA42-49C2-AEC5-323DD60A2D97}" srcOrd="0" destOrd="0" presId="urn:microsoft.com/office/officeart/2018/2/layout/IconVerticalSolidList"/>
    <dgm:cxn modelId="{76D0373D-D77E-48EC-9A62-1ACAD3AA2427}" srcId="{068FFDEE-823D-4798-809A-16F3D235425D}" destId="{099F6281-6277-4C15-A0E8-AD02084E356C}" srcOrd="0" destOrd="0" parTransId="{DD28B326-1597-4312-B454-E63FC414C180}" sibTransId="{365CC39D-9064-4614-9B80-574D7EAE1333}"/>
    <dgm:cxn modelId="{C016E85D-8B99-49A2-805E-461BC0E1BBF3}" type="presOf" srcId="{E98D14F5-3533-47F1-9DE7-66881C390552}" destId="{F5040A8B-FB0F-43C1-9149-A3212D819F90}" srcOrd="0" destOrd="0" presId="urn:microsoft.com/office/officeart/2018/2/layout/IconVerticalSolidList"/>
    <dgm:cxn modelId="{D0172B68-8A97-41AE-9130-670A32F86CBC}" srcId="{0E62525C-FBB0-4FCF-AA1B-AD73A3C42254}" destId="{310B7B90-8F35-4A96-93C8-93DBAF7022A8}" srcOrd="0" destOrd="0" parTransId="{D125A0C7-8CFA-45C1-A54E-035443A2AC22}" sibTransId="{B53F5760-17D6-456F-9673-F37933E7DDC0}"/>
    <dgm:cxn modelId="{6C5BC152-7571-486B-AF99-07F2D1084EC0}" srcId="{099F6281-6277-4C15-A0E8-AD02084E356C}" destId="{E98D14F5-3533-47F1-9DE7-66881C390552}" srcOrd="0" destOrd="0" parTransId="{0E6059EC-6035-4D19-A539-7CA9EE08475A}" sibTransId="{08E383A6-794B-4D81-906A-6B75D6744E17}"/>
    <dgm:cxn modelId="{B12E6F74-E450-4036-893F-A65EE42CE4E8}" type="presOf" srcId="{068FFDEE-823D-4798-809A-16F3D235425D}" destId="{6C9445C8-30B1-4F45-AE2A-4F81DFC0BDFF}" srcOrd="0" destOrd="0" presId="urn:microsoft.com/office/officeart/2018/2/layout/IconVerticalSolidList"/>
    <dgm:cxn modelId="{EA50F759-A7B8-4E8C-B923-0712EC9C099B}" srcId="{068FFDEE-823D-4798-809A-16F3D235425D}" destId="{C407EF4D-D806-4D9B-ABE2-6A2EB8C50FBE}" srcOrd="4" destOrd="0" parTransId="{D5660433-1EB3-435C-9E03-B94620476156}" sibTransId="{43C3B245-1DA6-46C1-87BB-ABB220F9F34D}"/>
    <dgm:cxn modelId="{803A7EB1-7374-4DED-875B-EBF1C535C694}" srcId="{068FFDEE-823D-4798-809A-16F3D235425D}" destId="{B317DFB1-1C09-4A49-9FA7-082AE71E2713}" srcOrd="2" destOrd="0" parTransId="{89B81358-B62B-441B-9240-007DA80D7AEC}" sibTransId="{139903CA-C58E-4B65-8516-54AE45FA8D08}"/>
    <dgm:cxn modelId="{21BCBAC7-C447-49B3-B2C1-BDBECE01CA21}" type="presOf" srcId="{2D814433-A985-45DA-A767-52995DDB0B7B}" destId="{F5040A8B-FB0F-43C1-9149-A3212D819F90}" srcOrd="0" destOrd="1" presId="urn:microsoft.com/office/officeart/2018/2/layout/IconVerticalSolidList"/>
    <dgm:cxn modelId="{B36AB6CB-3CA7-460D-B28D-44AD6AD77E7C}" type="presOf" srcId="{C407EF4D-D806-4D9B-ABE2-6A2EB8C50FBE}" destId="{2F32D77D-5676-46DE-81FB-23CB1F2AA4BF}" srcOrd="0" destOrd="0" presId="urn:microsoft.com/office/officeart/2018/2/layout/IconVerticalSolidList"/>
    <dgm:cxn modelId="{B821AAD9-F56C-44EF-B647-A03E1B975D0F}" type="presOf" srcId="{05CDFE2F-B29E-43E9-922F-5C1FC8B3C853}" destId="{28D079CC-1610-4EA1-B370-B0E158C9FE70}" srcOrd="0" destOrd="1" presId="urn:microsoft.com/office/officeart/2018/2/layout/IconVerticalSolidList"/>
    <dgm:cxn modelId="{D8A876EB-2D95-4B88-8579-4DBFD68C1CD3}" srcId="{310B7B90-8F35-4A96-93C8-93DBAF7022A8}" destId="{05CDFE2F-B29E-43E9-922F-5C1FC8B3C853}" srcOrd="0" destOrd="0" parTransId="{8EB3E552-4E36-4A70-B8A5-7C08E45FFD60}" sibTransId="{7D09F3E7-ABFB-4AC3-AB55-8B86A5350991}"/>
    <dgm:cxn modelId="{86EBE1F4-FF73-4AC9-BC6B-565ED1DF656E}" type="presOf" srcId="{310B7B90-8F35-4A96-93C8-93DBAF7022A8}" destId="{28D079CC-1610-4EA1-B370-B0E158C9FE70}" srcOrd="0" destOrd="0" presId="urn:microsoft.com/office/officeart/2018/2/layout/IconVerticalSolidList"/>
    <dgm:cxn modelId="{5511222E-B09A-45B4-BA54-B50A26D8C0A0}" type="presParOf" srcId="{6C9445C8-30B1-4F45-AE2A-4F81DFC0BDFF}" destId="{39C2DDD5-740B-494E-899C-3A3968D69483}" srcOrd="0" destOrd="0" presId="urn:microsoft.com/office/officeart/2018/2/layout/IconVerticalSolidList"/>
    <dgm:cxn modelId="{8B53346A-DCC1-4D7C-92A7-DA813BFC9D5E}" type="presParOf" srcId="{39C2DDD5-740B-494E-899C-3A3968D69483}" destId="{566F0624-05A5-4DB5-B6A1-D91F69AEBC69}" srcOrd="0" destOrd="0" presId="urn:microsoft.com/office/officeart/2018/2/layout/IconVerticalSolidList"/>
    <dgm:cxn modelId="{EA6524FD-5006-4546-B8DE-DF4AF244098D}" type="presParOf" srcId="{39C2DDD5-740B-494E-899C-3A3968D69483}" destId="{7CD17C54-E2A4-43FA-8B2D-AB1C5E5C0341}" srcOrd="1" destOrd="0" presId="urn:microsoft.com/office/officeart/2018/2/layout/IconVerticalSolidList"/>
    <dgm:cxn modelId="{9FCD6CFC-FBA9-4B0E-869D-10A8833F2782}" type="presParOf" srcId="{39C2DDD5-740B-494E-899C-3A3968D69483}" destId="{C2B03735-CC88-4D22-813B-125A576CAA63}" srcOrd="2" destOrd="0" presId="urn:microsoft.com/office/officeart/2018/2/layout/IconVerticalSolidList"/>
    <dgm:cxn modelId="{843C6508-F795-4573-A317-1AE68E989E1A}" type="presParOf" srcId="{39C2DDD5-740B-494E-899C-3A3968D69483}" destId="{61C83831-3FEF-4C79-973E-AFF36A8FF99D}" srcOrd="3" destOrd="0" presId="urn:microsoft.com/office/officeart/2018/2/layout/IconVerticalSolidList"/>
    <dgm:cxn modelId="{C908CAF3-A5CD-489F-8C1C-91ECE5DAB597}" type="presParOf" srcId="{39C2DDD5-740B-494E-899C-3A3968D69483}" destId="{F5040A8B-FB0F-43C1-9149-A3212D819F90}" srcOrd="4" destOrd="0" presId="urn:microsoft.com/office/officeart/2018/2/layout/IconVerticalSolidList"/>
    <dgm:cxn modelId="{739D7CB9-C9C8-47B4-9E9F-A6EA421D86EE}" type="presParOf" srcId="{6C9445C8-30B1-4F45-AE2A-4F81DFC0BDFF}" destId="{E82FAA08-49ED-4415-85FF-08C9A30C4142}" srcOrd="1" destOrd="0" presId="urn:microsoft.com/office/officeart/2018/2/layout/IconVerticalSolidList"/>
    <dgm:cxn modelId="{9E960C13-18EC-461D-A24E-1101ECA469F9}" type="presParOf" srcId="{6C9445C8-30B1-4F45-AE2A-4F81DFC0BDFF}" destId="{ADC44DAE-F15A-433B-886C-1599D7A7B947}" srcOrd="2" destOrd="0" presId="urn:microsoft.com/office/officeart/2018/2/layout/IconVerticalSolidList"/>
    <dgm:cxn modelId="{1ABCFAB2-9334-4766-912D-03DC847A164E}" type="presParOf" srcId="{ADC44DAE-F15A-433B-886C-1599D7A7B947}" destId="{8C1DB44D-86EB-45C8-A6F1-129D02D01CDA}" srcOrd="0" destOrd="0" presId="urn:microsoft.com/office/officeart/2018/2/layout/IconVerticalSolidList"/>
    <dgm:cxn modelId="{71252EF0-09E8-49DD-AF16-9F91C8016D67}" type="presParOf" srcId="{ADC44DAE-F15A-433B-886C-1599D7A7B947}" destId="{0C70A37D-EBC5-4B78-807B-5D28C7AF62D9}" srcOrd="1" destOrd="0" presId="urn:microsoft.com/office/officeart/2018/2/layout/IconVerticalSolidList"/>
    <dgm:cxn modelId="{F5AC0B4A-0044-4D96-AEFB-3300BBA208E9}" type="presParOf" srcId="{ADC44DAE-F15A-433B-886C-1599D7A7B947}" destId="{809C9873-E60F-4F61-82AA-F1FFD6F4BBE2}" srcOrd="2" destOrd="0" presId="urn:microsoft.com/office/officeart/2018/2/layout/IconVerticalSolidList"/>
    <dgm:cxn modelId="{8485EF95-5E8E-4E04-B11B-55522D6FBE81}" type="presParOf" srcId="{ADC44DAE-F15A-433B-886C-1599D7A7B947}" destId="{CA31E3ED-CA42-49C2-AEC5-323DD60A2D97}" srcOrd="3" destOrd="0" presId="urn:microsoft.com/office/officeart/2018/2/layout/IconVerticalSolidList"/>
    <dgm:cxn modelId="{99C9E7B9-DD13-4205-88A6-AC8904E56C6A}" type="presParOf" srcId="{ADC44DAE-F15A-433B-886C-1599D7A7B947}" destId="{28D079CC-1610-4EA1-B370-B0E158C9FE70}" srcOrd="4" destOrd="0" presId="urn:microsoft.com/office/officeart/2018/2/layout/IconVerticalSolidList"/>
    <dgm:cxn modelId="{FE911BA3-EA89-4F20-B71E-8BECE154ED47}" type="presParOf" srcId="{6C9445C8-30B1-4F45-AE2A-4F81DFC0BDFF}" destId="{E9D6287E-1E40-4B95-9667-5D263AFD7437}" srcOrd="3" destOrd="0" presId="urn:microsoft.com/office/officeart/2018/2/layout/IconVerticalSolidList"/>
    <dgm:cxn modelId="{DB1C615A-4B51-45FD-9A96-01B89A22A901}" type="presParOf" srcId="{6C9445C8-30B1-4F45-AE2A-4F81DFC0BDFF}" destId="{DFC2D5AF-C280-499B-BF6D-0977EE325E43}" srcOrd="4" destOrd="0" presId="urn:microsoft.com/office/officeart/2018/2/layout/IconVerticalSolidList"/>
    <dgm:cxn modelId="{3522A7F5-FB40-4A33-BC9A-8B41A1FD98BC}" type="presParOf" srcId="{DFC2D5AF-C280-499B-BF6D-0977EE325E43}" destId="{FB2D2D8F-09B2-4AAD-9211-BD59E57C7864}" srcOrd="0" destOrd="0" presId="urn:microsoft.com/office/officeart/2018/2/layout/IconVerticalSolidList"/>
    <dgm:cxn modelId="{73FFDB09-1F62-4E88-8D0B-CB520581C469}" type="presParOf" srcId="{DFC2D5AF-C280-499B-BF6D-0977EE325E43}" destId="{D2B9DED2-03F5-47BD-ABA5-AF47666F303D}" srcOrd="1" destOrd="0" presId="urn:microsoft.com/office/officeart/2018/2/layout/IconVerticalSolidList"/>
    <dgm:cxn modelId="{B44ECF3B-2060-4F1B-87A8-70C697941BD0}" type="presParOf" srcId="{DFC2D5AF-C280-499B-BF6D-0977EE325E43}" destId="{85E2A2AC-A57F-45A4-9D4A-E925C9F7BD04}" srcOrd="2" destOrd="0" presId="urn:microsoft.com/office/officeart/2018/2/layout/IconVerticalSolidList"/>
    <dgm:cxn modelId="{100A21FF-6BDD-4A87-AD81-EB97F1E2A3C0}" type="presParOf" srcId="{DFC2D5AF-C280-499B-BF6D-0977EE325E43}" destId="{2DA9BB5E-5FC5-4CB8-8CCF-F6D9F66A4413}" srcOrd="3" destOrd="0" presId="urn:microsoft.com/office/officeart/2018/2/layout/IconVerticalSolidList"/>
    <dgm:cxn modelId="{86BCF106-E88F-4C5B-B137-2F290746932A}" type="presParOf" srcId="{6C9445C8-30B1-4F45-AE2A-4F81DFC0BDFF}" destId="{90257B99-26B0-49AD-A6B5-C25EB42F35C0}" srcOrd="5" destOrd="0" presId="urn:microsoft.com/office/officeart/2018/2/layout/IconVerticalSolidList"/>
    <dgm:cxn modelId="{2CCC141B-4ECF-44F6-BC6C-0542D7868087}" type="presParOf" srcId="{6C9445C8-30B1-4F45-AE2A-4F81DFC0BDFF}" destId="{8D6AAC42-94D5-457F-9B63-554727F1E4B0}" srcOrd="6" destOrd="0" presId="urn:microsoft.com/office/officeart/2018/2/layout/IconVerticalSolidList"/>
    <dgm:cxn modelId="{910ADC87-45AE-48CE-AD43-6C7C9CD00C67}" type="presParOf" srcId="{8D6AAC42-94D5-457F-9B63-554727F1E4B0}" destId="{8E8BE61B-05C1-4D85-A1CE-8CF169FD5FFD}" srcOrd="0" destOrd="0" presId="urn:microsoft.com/office/officeart/2018/2/layout/IconVerticalSolidList"/>
    <dgm:cxn modelId="{64288074-1EAF-4DB9-B71B-9F84FB753F4E}" type="presParOf" srcId="{8D6AAC42-94D5-457F-9B63-554727F1E4B0}" destId="{8A5724A6-8E0D-4192-ADA8-E33C4CC0694D}" srcOrd="1" destOrd="0" presId="urn:microsoft.com/office/officeart/2018/2/layout/IconVerticalSolidList"/>
    <dgm:cxn modelId="{726CDAA3-E7C5-4C94-B788-5CA35195DAF4}" type="presParOf" srcId="{8D6AAC42-94D5-457F-9B63-554727F1E4B0}" destId="{C8CAA004-5357-4928-AD76-AB1EF6642AAC}" srcOrd="2" destOrd="0" presId="urn:microsoft.com/office/officeart/2018/2/layout/IconVerticalSolidList"/>
    <dgm:cxn modelId="{8EA7C2B5-CF90-4BCC-8781-13B248020109}" type="presParOf" srcId="{8D6AAC42-94D5-457F-9B63-554727F1E4B0}" destId="{42EBCAC7-47BC-4C99-A989-7742069C70CD}" srcOrd="3" destOrd="0" presId="urn:microsoft.com/office/officeart/2018/2/layout/IconVerticalSolidList"/>
    <dgm:cxn modelId="{27F52E35-8D21-48E7-A212-F7F82903BDF5}" type="presParOf" srcId="{6C9445C8-30B1-4F45-AE2A-4F81DFC0BDFF}" destId="{CF972FB5-37AD-49B9-AC97-66070C15A16E}" srcOrd="7" destOrd="0" presId="urn:microsoft.com/office/officeart/2018/2/layout/IconVerticalSolidList"/>
    <dgm:cxn modelId="{D0A41473-3355-489B-B790-2F88D9E53889}" type="presParOf" srcId="{6C9445C8-30B1-4F45-AE2A-4F81DFC0BDFF}" destId="{7840FAD6-10CC-4E6D-A8DC-6782927F1315}" srcOrd="8" destOrd="0" presId="urn:microsoft.com/office/officeart/2018/2/layout/IconVerticalSolidList"/>
    <dgm:cxn modelId="{E1B8AE47-78E0-4D5E-89A7-01EECA03BBA7}" type="presParOf" srcId="{7840FAD6-10CC-4E6D-A8DC-6782927F1315}" destId="{9A471BB2-9931-4162-8D29-D59D9ECE57CE}" srcOrd="0" destOrd="0" presId="urn:microsoft.com/office/officeart/2018/2/layout/IconVerticalSolidList"/>
    <dgm:cxn modelId="{1629AAD9-D555-4456-9149-8C75D086D409}" type="presParOf" srcId="{7840FAD6-10CC-4E6D-A8DC-6782927F1315}" destId="{B5E282D8-FB99-481B-80FC-A9E7448B5724}" srcOrd="1" destOrd="0" presId="urn:microsoft.com/office/officeart/2018/2/layout/IconVerticalSolidList"/>
    <dgm:cxn modelId="{FB047EA8-2211-4BC2-BE7E-F8FC0530FA74}" type="presParOf" srcId="{7840FAD6-10CC-4E6D-A8DC-6782927F1315}" destId="{85192DF5-C2E5-4105-87DC-180EF9ADC22B}" srcOrd="2" destOrd="0" presId="urn:microsoft.com/office/officeart/2018/2/layout/IconVerticalSolidList"/>
    <dgm:cxn modelId="{61E2E0EB-8E09-41E4-92E1-E16C1B5C9F12}" type="presParOf" srcId="{7840FAD6-10CC-4E6D-A8DC-6782927F1315}" destId="{2F32D77D-5676-46DE-81FB-23CB1F2AA4B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BD6F6-7AB0-40D9-9BB5-3C3DBEC099FD}">
      <dsp:nvSpPr>
        <dsp:cNvPr id="0" name=""/>
        <dsp:cNvSpPr/>
      </dsp:nvSpPr>
      <dsp:spPr>
        <a:xfrm>
          <a:off x="3414" y="185216"/>
          <a:ext cx="3328764" cy="662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i-FI" sz="2300" kern="1200"/>
            <a:t>KONE – hissit palveluna</a:t>
          </a:r>
          <a:endParaRPr lang="en-US" sz="2300" kern="1200"/>
        </a:p>
      </dsp:txBody>
      <dsp:txXfrm>
        <a:off x="3414" y="185216"/>
        <a:ext cx="3328764" cy="662400"/>
      </dsp:txXfrm>
    </dsp:sp>
    <dsp:sp modelId="{F3E5F6AD-D8A3-4259-BE51-4EB906DA0D27}">
      <dsp:nvSpPr>
        <dsp:cNvPr id="0" name=""/>
        <dsp:cNvSpPr/>
      </dsp:nvSpPr>
      <dsp:spPr>
        <a:xfrm>
          <a:off x="3414" y="847616"/>
          <a:ext cx="3328764" cy="288448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i-FI" sz="2300" kern="1200"/>
            <a:t>Siirtymä laitemyynnistä lifetime service -malliin</a:t>
          </a:r>
          <a:endParaRPr lang="en-US" sz="2300" kern="1200"/>
        </a:p>
        <a:p>
          <a:pPr marL="228600" lvl="1" indent="-228600" algn="l" defTabSz="1022350">
            <a:lnSpc>
              <a:spcPct val="90000"/>
            </a:lnSpc>
            <a:spcBef>
              <a:spcPct val="0"/>
            </a:spcBef>
            <a:spcAft>
              <a:spcPct val="15000"/>
            </a:spcAft>
            <a:buChar char="•"/>
          </a:pPr>
          <a:r>
            <a:rPr lang="fi-FI" sz="2300" kern="1200"/>
            <a:t>IoT-pohjainen ennakoiva huolto</a:t>
          </a:r>
          <a:endParaRPr lang="en-US" sz="2300" kern="1200"/>
        </a:p>
        <a:p>
          <a:pPr marL="228600" lvl="1" indent="-228600" algn="l" defTabSz="1022350">
            <a:lnSpc>
              <a:spcPct val="90000"/>
            </a:lnSpc>
            <a:spcBef>
              <a:spcPct val="0"/>
            </a:spcBef>
            <a:spcAft>
              <a:spcPct val="15000"/>
            </a:spcAft>
            <a:buChar char="•"/>
          </a:pPr>
          <a:r>
            <a:rPr lang="fi-FI" sz="2300" kern="1200"/>
            <a:t>Kiertotalous: käyttöiän pidentäminen, osien vaihto</a:t>
          </a:r>
          <a:endParaRPr lang="en-US" sz="2300" kern="1200"/>
        </a:p>
      </dsp:txBody>
      <dsp:txXfrm>
        <a:off x="3414" y="847616"/>
        <a:ext cx="3328764" cy="2884480"/>
      </dsp:txXfrm>
    </dsp:sp>
    <dsp:sp modelId="{03CA2765-6AB2-478D-8513-A705EB8190A1}">
      <dsp:nvSpPr>
        <dsp:cNvPr id="0" name=""/>
        <dsp:cNvSpPr/>
      </dsp:nvSpPr>
      <dsp:spPr>
        <a:xfrm>
          <a:off x="3798205" y="185216"/>
          <a:ext cx="3328764" cy="662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i-FI" sz="2300" kern="1200"/>
            <a:t>Metso / Outotec</a:t>
          </a:r>
          <a:endParaRPr lang="en-US" sz="2300" kern="1200"/>
        </a:p>
      </dsp:txBody>
      <dsp:txXfrm>
        <a:off x="3798205" y="185216"/>
        <a:ext cx="3328764" cy="662400"/>
      </dsp:txXfrm>
    </dsp:sp>
    <dsp:sp modelId="{11167366-935A-4A50-8D68-33359228B4F9}">
      <dsp:nvSpPr>
        <dsp:cNvPr id="0" name=""/>
        <dsp:cNvSpPr/>
      </dsp:nvSpPr>
      <dsp:spPr>
        <a:xfrm>
          <a:off x="3798205" y="847616"/>
          <a:ext cx="3328764" cy="288448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i-FI" sz="2300" kern="1200"/>
            <a:t>Kaivos- ja prosessilaitteiden modernisointi (retrofit), varaosien optimointi - vähemmän materiaalihävikkiä ja pienempi energiankulutus</a:t>
          </a:r>
          <a:endParaRPr lang="en-US" sz="2300" kern="1200"/>
        </a:p>
      </dsp:txBody>
      <dsp:txXfrm>
        <a:off x="3798205" y="847616"/>
        <a:ext cx="3328764" cy="2884480"/>
      </dsp:txXfrm>
    </dsp:sp>
    <dsp:sp modelId="{FEDE04B0-1932-4323-BB15-B58EEB3B095D}">
      <dsp:nvSpPr>
        <dsp:cNvPr id="0" name=""/>
        <dsp:cNvSpPr/>
      </dsp:nvSpPr>
      <dsp:spPr>
        <a:xfrm>
          <a:off x="7592996" y="185216"/>
          <a:ext cx="3328764" cy="662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i-FI" sz="2300" kern="1200"/>
            <a:t>Wärtsilä</a:t>
          </a:r>
          <a:endParaRPr lang="en-US" sz="2300" kern="1200"/>
        </a:p>
      </dsp:txBody>
      <dsp:txXfrm>
        <a:off x="7592996" y="185216"/>
        <a:ext cx="3328764" cy="662400"/>
      </dsp:txXfrm>
    </dsp:sp>
    <dsp:sp modelId="{BB9F4B74-00F2-4EEE-9D15-49B926E28E9C}">
      <dsp:nvSpPr>
        <dsp:cNvPr id="0" name=""/>
        <dsp:cNvSpPr/>
      </dsp:nvSpPr>
      <dsp:spPr>
        <a:xfrm>
          <a:off x="7592996" y="847616"/>
          <a:ext cx="3328764" cy="288448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i-FI" sz="2300" kern="1200"/>
            <a:t>“Power-as-a-service” ja elinkaariratkaisut</a:t>
          </a:r>
          <a:endParaRPr lang="en-US" sz="2300" kern="1200"/>
        </a:p>
        <a:p>
          <a:pPr marL="228600" lvl="1" indent="-228600" algn="l" defTabSz="1022350">
            <a:lnSpc>
              <a:spcPct val="90000"/>
            </a:lnSpc>
            <a:spcBef>
              <a:spcPct val="0"/>
            </a:spcBef>
            <a:spcAft>
              <a:spcPct val="15000"/>
            </a:spcAft>
            <a:buChar char="•"/>
          </a:pPr>
          <a:r>
            <a:rPr lang="fi-FI" sz="2300" kern="1200"/>
            <a:t>Voimalaitosten optimointi + polttoaineen säästö</a:t>
          </a:r>
          <a:endParaRPr lang="en-US" sz="2300" kern="1200"/>
        </a:p>
        <a:p>
          <a:pPr marL="228600" lvl="1" indent="-228600" algn="l" defTabSz="1022350">
            <a:lnSpc>
              <a:spcPct val="90000"/>
            </a:lnSpc>
            <a:spcBef>
              <a:spcPct val="0"/>
            </a:spcBef>
            <a:spcAft>
              <a:spcPct val="15000"/>
            </a:spcAft>
            <a:buChar char="•"/>
          </a:pPr>
          <a:r>
            <a:rPr lang="fi-FI" sz="2300" kern="1200"/>
            <a:t>Kiertotalous yhdistyy energiatehokkuuteen</a:t>
          </a:r>
          <a:endParaRPr lang="en-US" sz="2300" kern="1200"/>
        </a:p>
      </dsp:txBody>
      <dsp:txXfrm>
        <a:off x="7592996" y="847616"/>
        <a:ext cx="3328764" cy="2884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F0624-05A5-4DB5-B6A1-D91F69AEBC69}">
      <dsp:nvSpPr>
        <dsp:cNvPr id="0" name=""/>
        <dsp:cNvSpPr/>
      </dsp:nvSpPr>
      <dsp:spPr>
        <a:xfrm>
          <a:off x="0" y="5520"/>
          <a:ext cx="10515600" cy="7233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D17C54-E2A4-43FA-8B2D-AB1C5E5C0341}">
      <dsp:nvSpPr>
        <dsp:cNvPr id="0" name=""/>
        <dsp:cNvSpPr/>
      </dsp:nvSpPr>
      <dsp:spPr>
        <a:xfrm>
          <a:off x="218823" y="168281"/>
          <a:ext cx="397860" cy="3978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C83831-3FEF-4C79-973E-AFF36A8FF99D}">
      <dsp:nvSpPr>
        <dsp:cNvPr id="0" name=""/>
        <dsp:cNvSpPr/>
      </dsp:nvSpPr>
      <dsp:spPr>
        <a:xfrm>
          <a:off x="835507" y="5520"/>
          <a:ext cx="4732020"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844550">
            <a:lnSpc>
              <a:spcPct val="90000"/>
            </a:lnSpc>
            <a:spcBef>
              <a:spcPct val="0"/>
            </a:spcBef>
            <a:spcAft>
              <a:spcPct val="35000"/>
            </a:spcAft>
            <a:buNone/>
          </a:pPr>
          <a:r>
            <a:rPr lang="fi-FI" sz="1900" kern="1200" dirty="0"/>
            <a:t>Atlas </a:t>
          </a:r>
          <a:r>
            <a:rPr lang="fi-FI" sz="1900" kern="1200" dirty="0" err="1"/>
            <a:t>Copco</a:t>
          </a:r>
          <a:endParaRPr lang="en-US" sz="1900" kern="1200" dirty="0"/>
        </a:p>
      </dsp:txBody>
      <dsp:txXfrm>
        <a:off x="835507" y="5520"/>
        <a:ext cx="4732020" cy="723382"/>
      </dsp:txXfrm>
    </dsp:sp>
    <dsp:sp modelId="{F5040A8B-FB0F-43C1-9149-A3212D819F90}">
      <dsp:nvSpPr>
        <dsp:cNvPr id="0" name=""/>
        <dsp:cNvSpPr/>
      </dsp:nvSpPr>
      <dsp:spPr>
        <a:xfrm>
          <a:off x="5567527" y="5520"/>
          <a:ext cx="4947256"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fi-FI" sz="1400" kern="1200" dirty="0"/>
            <a:t>Kompressorit “as-a-</a:t>
          </a:r>
          <a:r>
            <a:rPr lang="fi-FI" sz="1400" kern="1200" dirty="0" err="1"/>
            <a:t>service</a:t>
          </a:r>
          <a:r>
            <a:rPr lang="fi-FI" sz="1400" kern="1200" dirty="0"/>
            <a:t>”</a:t>
          </a:r>
          <a:endParaRPr lang="en-US" sz="1400" kern="1200" dirty="0"/>
        </a:p>
        <a:p>
          <a:pPr marL="0" lvl="0" indent="0" algn="l" defTabSz="622300">
            <a:lnSpc>
              <a:spcPct val="90000"/>
            </a:lnSpc>
            <a:spcBef>
              <a:spcPct val="0"/>
            </a:spcBef>
            <a:spcAft>
              <a:spcPct val="35000"/>
            </a:spcAft>
            <a:buNone/>
          </a:pPr>
          <a:r>
            <a:rPr lang="fi-FI" sz="1400" kern="1200" dirty="0"/>
            <a:t>käytettyjen laitteiden kunnostus</a:t>
          </a:r>
          <a:endParaRPr lang="en-US" sz="1400" kern="1200" dirty="0"/>
        </a:p>
      </dsp:txBody>
      <dsp:txXfrm>
        <a:off x="5567527" y="5520"/>
        <a:ext cx="4947256" cy="723382"/>
      </dsp:txXfrm>
    </dsp:sp>
    <dsp:sp modelId="{8C1DB44D-86EB-45C8-A6F1-129D02D01CDA}">
      <dsp:nvSpPr>
        <dsp:cNvPr id="0" name=""/>
        <dsp:cNvSpPr/>
      </dsp:nvSpPr>
      <dsp:spPr>
        <a:xfrm>
          <a:off x="0" y="909749"/>
          <a:ext cx="10515600" cy="7233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70A37D-EBC5-4B78-807B-5D28C7AF62D9}">
      <dsp:nvSpPr>
        <dsp:cNvPr id="0" name=""/>
        <dsp:cNvSpPr/>
      </dsp:nvSpPr>
      <dsp:spPr>
        <a:xfrm>
          <a:off x="218823" y="1072510"/>
          <a:ext cx="397860" cy="3978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31E3ED-CA42-49C2-AEC5-323DD60A2D97}">
      <dsp:nvSpPr>
        <dsp:cNvPr id="0" name=""/>
        <dsp:cNvSpPr/>
      </dsp:nvSpPr>
      <dsp:spPr>
        <a:xfrm>
          <a:off x="835507" y="909749"/>
          <a:ext cx="4732020"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844550">
            <a:lnSpc>
              <a:spcPct val="90000"/>
            </a:lnSpc>
            <a:spcBef>
              <a:spcPct val="0"/>
            </a:spcBef>
            <a:spcAft>
              <a:spcPct val="35000"/>
            </a:spcAft>
            <a:buNone/>
          </a:pPr>
          <a:r>
            <a:rPr lang="fi-FI" sz="1900" kern="1200"/>
            <a:t>Siemens</a:t>
          </a:r>
          <a:endParaRPr lang="en-US" sz="1900" kern="1200"/>
        </a:p>
      </dsp:txBody>
      <dsp:txXfrm>
        <a:off x="835507" y="909749"/>
        <a:ext cx="4732020" cy="723382"/>
      </dsp:txXfrm>
    </dsp:sp>
    <dsp:sp modelId="{28D079CC-1610-4EA1-B370-B0E158C9FE70}">
      <dsp:nvSpPr>
        <dsp:cNvPr id="0" name=""/>
        <dsp:cNvSpPr/>
      </dsp:nvSpPr>
      <dsp:spPr>
        <a:xfrm>
          <a:off x="5567527" y="909749"/>
          <a:ext cx="4947256"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622300">
            <a:lnSpc>
              <a:spcPct val="90000"/>
            </a:lnSpc>
            <a:spcBef>
              <a:spcPct val="0"/>
            </a:spcBef>
            <a:spcAft>
              <a:spcPct val="35000"/>
            </a:spcAft>
            <a:buNone/>
          </a:pPr>
          <a:r>
            <a:rPr lang="fi-FI" sz="1400" kern="1200" dirty="0"/>
            <a:t>Teollisuuslaitteiden </a:t>
          </a:r>
          <a:r>
            <a:rPr lang="fi-FI" sz="1400" kern="1200" dirty="0" err="1"/>
            <a:t>digital</a:t>
          </a:r>
          <a:r>
            <a:rPr lang="fi-FI" sz="1400" kern="1200" dirty="0"/>
            <a:t> </a:t>
          </a:r>
          <a:r>
            <a:rPr lang="fi-FI" sz="1400" kern="1200" dirty="0" err="1"/>
            <a:t>twin</a:t>
          </a:r>
          <a:r>
            <a:rPr lang="fi-FI" sz="1400" kern="1200" dirty="0"/>
            <a:t> + elinkaaren optimointi</a:t>
          </a:r>
          <a:endParaRPr lang="en-US" sz="1400" kern="1200" dirty="0"/>
        </a:p>
        <a:p>
          <a:pPr marL="114300" lvl="1" indent="-114300" algn="l" defTabSz="622300">
            <a:lnSpc>
              <a:spcPct val="90000"/>
            </a:lnSpc>
            <a:spcBef>
              <a:spcPct val="0"/>
            </a:spcBef>
            <a:spcAft>
              <a:spcPct val="15000"/>
            </a:spcAft>
            <a:buChar char="•"/>
          </a:pPr>
          <a:r>
            <a:rPr lang="fi-FI" sz="1400" kern="1200" dirty="0"/>
            <a:t>mahdollistaa komponenttikohtaisen kierron ja toiminnan seuraamisen</a:t>
          </a:r>
          <a:endParaRPr lang="en-US" sz="1400" kern="1200" dirty="0"/>
        </a:p>
      </dsp:txBody>
      <dsp:txXfrm>
        <a:off x="5567527" y="909749"/>
        <a:ext cx="4947256" cy="723382"/>
      </dsp:txXfrm>
    </dsp:sp>
    <dsp:sp modelId="{FB2D2D8F-09B2-4AAD-9211-BD59E57C7864}">
      <dsp:nvSpPr>
        <dsp:cNvPr id="0" name=""/>
        <dsp:cNvSpPr/>
      </dsp:nvSpPr>
      <dsp:spPr>
        <a:xfrm>
          <a:off x="0" y="1813977"/>
          <a:ext cx="10515600" cy="7233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B9DED2-03F5-47BD-ABA5-AF47666F303D}">
      <dsp:nvSpPr>
        <dsp:cNvPr id="0" name=""/>
        <dsp:cNvSpPr/>
      </dsp:nvSpPr>
      <dsp:spPr>
        <a:xfrm>
          <a:off x="218823" y="1976738"/>
          <a:ext cx="397860" cy="3978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A9BB5E-5FC5-4CB8-8CCF-F6D9F66A4413}">
      <dsp:nvSpPr>
        <dsp:cNvPr id="0" name=""/>
        <dsp:cNvSpPr/>
      </dsp:nvSpPr>
      <dsp:spPr>
        <a:xfrm>
          <a:off x="835507" y="1813977"/>
          <a:ext cx="9679276"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844550">
            <a:lnSpc>
              <a:spcPct val="90000"/>
            </a:lnSpc>
            <a:spcBef>
              <a:spcPct val="0"/>
            </a:spcBef>
            <a:spcAft>
              <a:spcPct val="35000"/>
            </a:spcAft>
            <a:buNone/>
          </a:pPr>
          <a:r>
            <a:rPr lang="fi-FI" sz="1900" kern="1200" dirty="0"/>
            <a:t>Philips “</a:t>
          </a:r>
          <a:r>
            <a:rPr lang="fi-FI" sz="1900" kern="1200" dirty="0" err="1"/>
            <a:t>Lighting</a:t>
          </a:r>
          <a:r>
            <a:rPr lang="fi-FI" sz="1900" kern="1200" dirty="0"/>
            <a:t>-as-a-</a:t>
          </a:r>
          <a:r>
            <a:rPr lang="fi-FI" sz="1900" kern="1200" dirty="0" err="1"/>
            <a:t>service</a:t>
          </a:r>
          <a:r>
            <a:rPr lang="fi-FI" sz="1900" kern="1200" dirty="0"/>
            <a:t>” – </a:t>
          </a:r>
          <a:r>
            <a:rPr lang="fi-FI" sz="1400" kern="1200" dirty="0" err="1"/>
            <a:t>suunnitteltu</a:t>
          </a:r>
          <a:r>
            <a:rPr lang="fi-FI" sz="1400" kern="1200" dirty="0"/>
            <a:t> ja toimiva valaistus, asiakas ei omista tuotetta → valmistaja optimoi elinkaaren </a:t>
          </a:r>
          <a:endParaRPr lang="en-US" sz="1400" kern="1200" dirty="0"/>
        </a:p>
      </dsp:txBody>
      <dsp:txXfrm>
        <a:off x="835507" y="1813977"/>
        <a:ext cx="9679276" cy="723382"/>
      </dsp:txXfrm>
    </dsp:sp>
    <dsp:sp modelId="{8E8BE61B-05C1-4D85-A1CE-8CF169FD5FFD}">
      <dsp:nvSpPr>
        <dsp:cNvPr id="0" name=""/>
        <dsp:cNvSpPr/>
      </dsp:nvSpPr>
      <dsp:spPr>
        <a:xfrm>
          <a:off x="0" y="2718206"/>
          <a:ext cx="10515600" cy="7233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5724A6-8E0D-4192-ADA8-E33C4CC0694D}">
      <dsp:nvSpPr>
        <dsp:cNvPr id="0" name=""/>
        <dsp:cNvSpPr/>
      </dsp:nvSpPr>
      <dsp:spPr>
        <a:xfrm>
          <a:off x="218823" y="2880967"/>
          <a:ext cx="397860" cy="3978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EBCAC7-47BC-4C99-A989-7742069C70CD}">
      <dsp:nvSpPr>
        <dsp:cNvPr id="0" name=""/>
        <dsp:cNvSpPr/>
      </dsp:nvSpPr>
      <dsp:spPr>
        <a:xfrm>
          <a:off x="835507" y="2718206"/>
          <a:ext cx="9679276"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844550">
            <a:lnSpc>
              <a:spcPct val="90000"/>
            </a:lnSpc>
            <a:spcBef>
              <a:spcPct val="0"/>
            </a:spcBef>
            <a:spcAft>
              <a:spcPct val="35000"/>
            </a:spcAft>
            <a:buNone/>
          </a:pPr>
          <a:r>
            <a:rPr lang="fi-FI" sz="1900" kern="1200"/>
            <a:t>BASF coating as-a-service (esimerkkinä autojen maalaus), </a:t>
          </a:r>
          <a:endParaRPr lang="en-US" sz="1900" kern="1200"/>
        </a:p>
      </dsp:txBody>
      <dsp:txXfrm>
        <a:off x="835507" y="2718206"/>
        <a:ext cx="9679276" cy="723382"/>
      </dsp:txXfrm>
    </dsp:sp>
    <dsp:sp modelId="{9A471BB2-9931-4162-8D29-D59D9ECE57CE}">
      <dsp:nvSpPr>
        <dsp:cNvPr id="0" name=""/>
        <dsp:cNvSpPr/>
      </dsp:nvSpPr>
      <dsp:spPr>
        <a:xfrm>
          <a:off x="0" y="3622434"/>
          <a:ext cx="10515600" cy="7233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E282D8-FB99-481B-80FC-A9E7448B5724}">
      <dsp:nvSpPr>
        <dsp:cNvPr id="0" name=""/>
        <dsp:cNvSpPr/>
      </dsp:nvSpPr>
      <dsp:spPr>
        <a:xfrm>
          <a:off x="218823" y="3785195"/>
          <a:ext cx="397860" cy="3978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32D77D-5676-46DE-81FB-23CB1F2AA4BF}">
      <dsp:nvSpPr>
        <dsp:cNvPr id="0" name=""/>
        <dsp:cNvSpPr/>
      </dsp:nvSpPr>
      <dsp:spPr>
        <a:xfrm>
          <a:off x="835507" y="3622434"/>
          <a:ext cx="9679276" cy="7233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558" tIns="76558" rIns="76558" bIns="76558" numCol="1" spcCol="1270" anchor="ctr" anchorCtr="0">
          <a:noAutofit/>
        </a:bodyPr>
        <a:lstStyle/>
        <a:p>
          <a:pPr marL="0" lvl="0" indent="0" algn="l" defTabSz="844550">
            <a:lnSpc>
              <a:spcPct val="90000"/>
            </a:lnSpc>
            <a:spcBef>
              <a:spcPct val="0"/>
            </a:spcBef>
            <a:spcAft>
              <a:spcPct val="35000"/>
            </a:spcAft>
            <a:buNone/>
          </a:pPr>
          <a:r>
            <a:rPr lang="fi-FI" sz="1900" kern="1200"/>
            <a:t>BASF Xarvio healthy field as-a-service</a:t>
          </a:r>
          <a:endParaRPr lang="en-US" sz="1900" kern="1200"/>
        </a:p>
      </dsp:txBody>
      <dsp:txXfrm>
        <a:off x="835507" y="3622434"/>
        <a:ext cx="9679276" cy="72338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2E17C-C457-2746-8239-362DD9C2466A}" type="datetimeFigureOut">
              <a:t>20.5.2026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7B7DA7-9A09-DF45-BF71-24D5C48413FC}" type="slidenum">
              <a:t>‹#›</a:t>
            </a:fld>
            <a:endParaRPr lang="en-FI"/>
          </a:p>
        </p:txBody>
      </p:sp>
    </p:spTree>
    <p:extLst>
      <p:ext uri="{BB962C8B-B14F-4D97-AF65-F5344CB8AC3E}">
        <p14:creationId xmlns:p14="http://schemas.microsoft.com/office/powerpoint/2010/main" val="2205098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Kestävä</a:t>
            </a:r>
            <a:r>
              <a:rPr lang="en-US" dirty="0"/>
              <a:t> </a:t>
            </a:r>
            <a:r>
              <a:rPr lang="en-US" dirty="0" err="1"/>
              <a:t>arvonluonti</a:t>
            </a:r>
            <a:r>
              <a:rPr lang="en-US" dirty="0"/>
              <a:t> </a:t>
            </a:r>
            <a:r>
              <a:rPr lang="en-US" dirty="0" err="1"/>
              <a:t>perustuu</a:t>
            </a:r>
            <a:r>
              <a:rPr lang="en-US" dirty="0"/>
              <a:t> </a:t>
            </a:r>
            <a:r>
              <a:rPr lang="en-US" dirty="0" err="1"/>
              <a:t>ajatukseen</a:t>
            </a:r>
            <a:r>
              <a:rPr lang="en-US" dirty="0"/>
              <a:t>, </a:t>
            </a:r>
            <a:r>
              <a:rPr lang="en-US" dirty="0" err="1"/>
              <a:t>että</a:t>
            </a:r>
            <a:r>
              <a:rPr lang="en-US" dirty="0"/>
              <a:t> </a:t>
            </a:r>
            <a:r>
              <a:rPr lang="en-US" dirty="0" err="1"/>
              <a:t>ekologinen</a:t>
            </a:r>
            <a:r>
              <a:rPr lang="en-US" dirty="0"/>
              <a:t> ja </a:t>
            </a:r>
            <a:r>
              <a:rPr lang="en-US" dirty="0" err="1"/>
              <a:t>sosiaalinen</a:t>
            </a:r>
            <a:r>
              <a:rPr lang="en-US" dirty="0"/>
              <a:t> </a:t>
            </a:r>
            <a:r>
              <a:rPr lang="en-US" dirty="0" err="1"/>
              <a:t>arvo</a:t>
            </a:r>
            <a:r>
              <a:rPr lang="en-US" dirty="0"/>
              <a:t> </a:t>
            </a:r>
            <a:r>
              <a:rPr lang="en-US" dirty="0" err="1"/>
              <a:t>voivat</a:t>
            </a:r>
            <a:r>
              <a:rPr lang="en-US" dirty="0"/>
              <a:t> ja </a:t>
            </a:r>
            <a:r>
              <a:rPr lang="en-US" dirty="0" err="1"/>
              <a:t>niiden</a:t>
            </a:r>
            <a:r>
              <a:rPr lang="en-US" dirty="0"/>
              <a:t> </a:t>
            </a:r>
            <a:r>
              <a:rPr lang="en-US" dirty="0" err="1"/>
              <a:t>tulisi</a:t>
            </a:r>
            <a:r>
              <a:rPr lang="en-US" dirty="0"/>
              <a:t> </a:t>
            </a:r>
            <a:r>
              <a:rPr lang="en-US" dirty="0" err="1"/>
              <a:t>muuttua</a:t>
            </a:r>
            <a:r>
              <a:rPr lang="en-US" dirty="0"/>
              <a:t> </a:t>
            </a:r>
            <a:r>
              <a:rPr lang="en-US" dirty="0" err="1"/>
              <a:t>taloudelliseksi</a:t>
            </a:r>
            <a:r>
              <a:rPr lang="en-US" dirty="0"/>
              <a:t> </a:t>
            </a:r>
            <a:r>
              <a:rPr lang="en-US" dirty="0" err="1"/>
              <a:t>arvoksi</a:t>
            </a:r>
            <a:r>
              <a:rPr lang="en-US" dirty="0"/>
              <a:t>. </a:t>
            </a:r>
            <a:r>
              <a:rPr lang="en-US" dirty="0" err="1"/>
              <a:t>Tämä</a:t>
            </a:r>
            <a:r>
              <a:rPr lang="en-US" dirty="0"/>
              <a:t> </a:t>
            </a:r>
            <a:r>
              <a:rPr lang="en-US" dirty="0" err="1"/>
              <a:t>edellyttää</a:t>
            </a:r>
            <a:r>
              <a:rPr lang="en-US" dirty="0"/>
              <a:t> </a:t>
            </a:r>
            <a:r>
              <a:rPr lang="en-US" dirty="0" err="1"/>
              <a:t>elinkaariajattelua</a:t>
            </a:r>
            <a:r>
              <a:rPr lang="en-US" dirty="0"/>
              <a:t>, </a:t>
            </a:r>
            <a:r>
              <a:rPr lang="en-US" dirty="0" err="1"/>
              <a:t>yhteistyötä</a:t>
            </a:r>
            <a:r>
              <a:rPr lang="en-US" dirty="0"/>
              <a:t> ja </a:t>
            </a:r>
            <a:r>
              <a:rPr lang="en-US" dirty="0" err="1"/>
              <a:t>rohkeutta</a:t>
            </a:r>
            <a:r>
              <a:rPr lang="en-US" dirty="0"/>
              <a:t> </a:t>
            </a:r>
            <a:r>
              <a:rPr lang="en-US" dirty="0" err="1"/>
              <a:t>uudistaa</a:t>
            </a:r>
            <a:r>
              <a:rPr lang="en-US" dirty="0"/>
              <a:t> </a:t>
            </a:r>
            <a:r>
              <a:rPr lang="en-US" dirty="0" err="1"/>
              <a:t>perinteisiä</a:t>
            </a:r>
            <a:r>
              <a:rPr lang="en-US" dirty="0"/>
              <a:t> </a:t>
            </a:r>
            <a:r>
              <a:rPr lang="en-US" dirty="0" err="1"/>
              <a:t>toimintamalleja</a:t>
            </a:r>
            <a:r>
              <a:rPr lang="en-US" dirty="0"/>
              <a:t>. </a:t>
            </a:r>
            <a:r>
              <a:rPr lang="en-US" dirty="0" err="1"/>
              <a:t>Julkisille</a:t>
            </a:r>
            <a:r>
              <a:rPr lang="en-US" dirty="0"/>
              <a:t> </a:t>
            </a:r>
            <a:r>
              <a:rPr lang="en-US" dirty="0" err="1"/>
              <a:t>hankkijoille</a:t>
            </a:r>
            <a:r>
              <a:rPr lang="en-US" dirty="0"/>
              <a:t> </a:t>
            </a:r>
            <a:r>
              <a:rPr lang="en-US" dirty="0" err="1"/>
              <a:t>kestävä</a:t>
            </a:r>
            <a:r>
              <a:rPr lang="en-US" dirty="0"/>
              <a:t> </a:t>
            </a:r>
            <a:r>
              <a:rPr lang="en-US" dirty="0" err="1"/>
              <a:t>arvonluonti</a:t>
            </a:r>
            <a:r>
              <a:rPr lang="en-US" dirty="0"/>
              <a:t> </a:t>
            </a:r>
            <a:r>
              <a:rPr lang="en-US" dirty="0" err="1"/>
              <a:t>tarjoaa</a:t>
            </a:r>
            <a:r>
              <a:rPr lang="en-US" dirty="0"/>
              <a:t> </a:t>
            </a:r>
            <a:r>
              <a:rPr lang="en-US" dirty="0" err="1"/>
              <a:t>keinon</a:t>
            </a:r>
            <a:r>
              <a:rPr lang="en-US" dirty="0"/>
              <a:t> </a:t>
            </a:r>
            <a:r>
              <a:rPr lang="en-US" dirty="0" err="1"/>
              <a:t>saada</a:t>
            </a:r>
            <a:r>
              <a:rPr lang="en-US" dirty="0"/>
              <a:t> </a:t>
            </a:r>
            <a:r>
              <a:rPr lang="en-US" dirty="0" err="1"/>
              <a:t>parempaa</a:t>
            </a:r>
            <a:r>
              <a:rPr lang="en-US" dirty="0"/>
              <a:t> </a:t>
            </a:r>
            <a:r>
              <a:rPr lang="en-US" dirty="0" err="1"/>
              <a:t>vastinetta</a:t>
            </a:r>
            <a:r>
              <a:rPr lang="en-US" dirty="0"/>
              <a:t> </a:t>
            </a:r>
            <a:r>
              <a:rPr lang="en-US" dirty="0" err="1"/>
              <a:t>verovaroille</a:t>
            </a:r>
            <a:r>
              <a:rPr lang="en-US" dirty="0"/>
              <a:t> ja </a:t>
            </a:r>
            <a:r>
              <a:rPr lang="en-US" dirty="0" err="1"/>
              <a:t>edistää</a:t>
            </a:r>
            <a:r>
              <a:rPr lang="en-US" dirty="0"/>
              <a:t> </a:t>
            </a:r>
            <a:r>
              <a:rPr lang="en-US" dirty="0" err="1"/>
              <a:t>yhteiskunnallisia</a:t>
            </a:r>
            <a:r>
              <a:rPr lang="en-US" dirty="0"/>
              <a:t> </a:t>
            </a:r>
            <a:r>
              <a:rPr lang="en-US" dirty="0" err="1"/>
              <a:t>tavoitteita</a:t>
            </a:r>
            <a:r>
              <a:rPr lang="en-US" dirty="0"/>
              <a:t> </a:t>
            </a:r>
            <a:r>
              <a:rPr lang="en-US" dirty="0" err="1"/>
              <a:t>samanaikaisesti</a:t>
            </a:r>
            <a:r>
              <a:rPr lang="en-US" dirty="0"/>
              <a:t>. Pk-</a:t>
            </a:r>
            <a:r>
              <a:rPr lang="en-US" dirty="0" err="1"/>
              <a:t>yrityksille</a:t>
            </a:r>
            <a:r>
              <a:rPr lang="en-US" dirty="0"/>
              <a:t> se </a:t>
            </a:r>
            <a:r>
              <a:rPr lang="en-US" dirty="0" err="1"/>
              <a:t>avaa</a:t>
            </a:r>
            <a:r>
              <a:rPr lang="en-US" dirty="0"/>
              <a:t> </a:t>
            </a:r>
            <a:r>
              <a:rPr lang="en-US" dirty="0" err="1"/>
              <a:t>uusia</a:t>
            </a:r>
            <a:r>
              <a:rPr lang="en-US" dirty="0"/>
              <a:t> </a:t>
            </a:r>
            <a:r>
              <a:rPr lang="en-US" dirty="0" err="1"/>
              <a:t>liiketoimintamahdollisuuksia</a:t>
            </a:r>
            <a:r>
              <a:rPr lang="en-US" dirty="0"/>
              <a:t> ja </a:t>
            </a:r>
            <a:r>
              <a:rPr lang="en-US" dirty="0" err="1"/>
              <a:t>vahvistaa</a:t>
            </a:r>
            <a:r>
              <a:rPr lang="en-US" dirty="0"/>
              <a:t> </a:t>
            </a:r>
            <a:r>
              <a:rPr lang="en-US" dirty="0" err="1"/>
              <a:t>kilpailukykyä</a:t>
            </a:r>
            <a:r>
              <a:rPr lang="en-US" dirty="0"/>
              <a:t> </a:t>
            </a:r>
            <a:r>
              <a:rPr lang="en-US" dirty="0" err="1"/>
              <a:t>epävarmassa</a:t>
            </a:r>
            <a:r>
              <a:rPr lang="en-US" dirty="0"/>
              <a:t> </a:t>
            </a:r>
            <a:r>
              <a:rPr lang="en-US" dirty="0" err="1"/>
              <a:t>toimintaympäristössä</a:t>
            </a:r>
            <a:r>
              <a:rPr lang="en-US" dirty="0"/>
              <a:t>. Kun </a:t>
            </a:r>
            <a:r>
              <a:rPr lang="en-US" dirty="0" err="1"/>
              <a:t>ekologiset</a:t>
            </a:r>
            <a:r>
              <a:rPr lang="en-US" dirty="0"/>
              <a:t>, </a:t>
            </a:r>
            <a:r>
              <a:rPr lang="en-US" dirty="0" err="1"/>
              <a:t>sosiaaliset</a:t>
            </a:r>
            <a:r>
              <a:rPr lang="en-US" dirty="0"/>
              <a:t> ja </a:t>
            </a:r>
            <a:r>
              <a:rPr lang="en-US" dirty="0" err="1"/>
              <a:t>taloudelliset</a:t>
            </a:r>
            <a:r>
              <a:rPr lang="en-US" dirty="0"/>
              <a:t> </a:t>
            </a:r>
            <a:r>
              <a:rPr lang="en-US" dirty="0" err="1"/>
              <a:t>näkökulmat</a:t>
            </a:r>
            <a:r>
              <a:rPr lang="en-US" dirty="0"/>
              <a:t> </a:t>
            </a:r>
            <a:r>
              <a:rPr lang="en-US" dirty="0" err="1"/>
              <a:t>yhdistetään</a:t>
            </a:r>
            <a:r>
              <a:rPr lang="en-US" dirty="0"/>
              <a:t> </a:t>
            </a:r>
            <a:r>
              <a:rPr lang="en-US" dirty="0" err="1"/>
              <a:t>systemaattisesti</a:t>
            </a:r>
            <a:r>
              <a:rPr lang="en-US" dirty="0"/>
              <a:t>, </a:t>
            </a:r>
            <a:r>
              <a:rPr lang="en-US" dirty="0" err="1"/>
              <a:t>syntyy</a:t>
            </a:r>
            <a:r>
              <a:rPr lang="en-US" dirty="0"/>
              <a:t> </a:t>
            </a:r>
            <a:r>
              <a:rPr lang="en-US" dirty="0" err="1"/>
              <a:t>ratkaisuja</a:t>
            </a:r>
            <a:r>
              <a:rPr lang="en-US" dirty="0"/>
              <a:t>, </a:t>
            </a:r>
            <a:r>
              <a:rPr lang="en-US" dirty="0" err="1"/>
              <a:t>jotka</a:t>
            </a:r>
            <a:r>
              <a:rPr lang="en-US" dirty="0"/>
              <a:t> </a:t>
            </a:r>
            <a:r>
              <a:rPr lang="en-US" dirty="0" err="1"/>
              <a:t>hyödyttävät</a:t>
            </a:r>
            <a:r>
              <a:rPr lang="en-US" dirty="0"/>
              <a:t> </a:t>
            </a:r>
            <a:r>
              <a:rPr lang="en-US" dirty="0" err="1"/>
              <a:t>sekä</a:t>
            </a:r>
            <a:r>
              <a:rPr lang="en-US" dirty="0"/>
              <a:t> </a:t>
            </a:r>
            <a:r>
              <a:rPr lang="en-US" dirty="0" err="1"/>
              <a:t>organisaatioita</a:t>
            </a:r>
            <a:r>
              <a:rPr lang="en-US" dirty="0"/>
              <a:t> </a:t>
            </a:r>
            <a:r>
              <a:rPr lang="en-US" dirty="0" err="1"/>
              <a:t>että</a:t>
            </a:r>
            <a:r>
              <a:rPr lang="en-US" dirty="0"/>
              <a:t> </a:t>
            </a:r>
            <a:r>
              <a:rPr lang="en-US" dirty="0" err="1"/>
              <a:t>yhteiskuntaa</a:t>
            </a:r>
            <a:r>
              <a:rPr lang="en-US" dirty="0"/>
              <a:t> </a:t>
            </a:r>
            <a:r>
              <a:rPr lang="en-US" dirty="0" err="1"/>
              <a:t>laajemmin</a:t>
            </a:r>
            <a:r>
              <a:rPr lang="en-US" dirty="0"/>
              <a:t>. </a:t>
            </a:r>
            <a:r>
              <a:rPr lang="en-US" dirty="0" err="1"/>
              <a:t>Tämä</a:t>
            </a:r>
            <a:r>
              <a:rPr lang="en-US" dirty="0"/>
              <a:t> </a:t>
            </a:r>
            <a:r>
              <a:rPr lang="en-US" dirty="0" err="1"/>
              <a:t>tekee</a:t>
            </a:r>
            <a:r>
              <a:rPr lang="en-US" dirty="0"/>
              <a:t> </a:t>
            </a:r>
            <a:r>
              <a:rPr lang="en-US" dirty="0" err="1"/>
              <a:t>kestävästä</a:t>
            </a:r>
            <a:r>
              <a:rPr lang="en-US" dirty="0"/>
              <a:t> </a:t>
            </a:r>
            <a:r>
              <a:rPr lang="en-US" dirty="0" err="1"/>
              <a:t>arvonluonnista</a:t>
            </a:r>
            <a:r>
              <a:rPr lang="en-US" dirty="0"/>
              <a:t> </a:t>
            </a:r>
            <a:r>
              <a:rPr lang="en-US" dirty="0" err="1"/>
              <a:t>keskeisen</a:t>
            </a:r>
            <a:r>
              <a:rPr lang="en-US" dirty="0"/>
              <a:t> </a:t>
            </a:r>
            <a:r>
              <a:rPr lang="en-US" dirty="0" err="1"/>
              <a:t>lähestymistavan</a:t>
            </a:r>
            <a:r>
              <a:rPr lang="en-US" dirty="0"/>
              <a:t> </a:t>
            </a:r>
            <a:r>
              <a:rPr lang="en-US" dirty="0" err="1"/>
              <a:t>tulevaisuuden</a:t>
            </a:r>
            <a:r>
              <a:rPr lang="en-US" dirty="0"/>
              <a:t> </a:t>
            </a:r>
            <a:r>
              <a:rPr lang="en-US" dirty="0" err="1"/>
              <a:t>hankinnoissa</a:t>
            </a:r>
            <a:r>
              <a:rPr lang="en-US" dirty="0"/>
              <a:t> ja </a:t>
            </a:r>
            <a:r>
              <a:rPr lang="en-US" dirty="0" err="1"/>
              <a:t>liiketoiminnassa</a:t>
            </a:r>
            <a:r>
              <a:rPr lang="en-US" dirty="0"/>
              <a:t>.</a:t>
            </a:r>
            <a:endParaRPr lang="fi-FI" dirty="0"/>
          </a:p>
        </p:txBody>
      </p:sp>
      <p:sp>
        <p:nvSpPr>
          <p:cNvPr id="4" name="Slide Number Placeholder 3"/>
          <p:cNvSpPr>
            <a:spLocks noGrp="1"/>
          </p:cNvSpPr>
          <p:nvPr>
            <p:ph type="sldNum" sz="quarter" idx="5"/>
          </p:nvPr>
        </p:nvSpPr>
        <p:spPr/>
        <p:txBody>
          <a:bodyPr/>
          <a:lstStyle/>
          <a:p>
            <a:fld id="{83AA40FE-777F-4607-80C7-73A72548F6F9}" type="slidenum">
              <a:rPr lang="fi-FI" smtClean="0"/>
              <a:t>4</a:t>
            </a:fld>
            <a:endParaRPr lang="fi-FI"/>
          </a:p>
        </p:txBody>
      </p:sp>
    </p:spTree>
    <p:extLst>
      <p:ext uri="{BB962C8B-B14F-4D97-AF65-F5344CB8AC3E}">
        <p14:creationId xmlns:p14="http://schemas.microsoft.com/office/powerpoint/2010/main" val="4279831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930" y="4925407"/>
            <a:ext cx="5679440" cy="4260158"/>
          </a:xfrm>
        </p:spPr>
        <p:txBody>
          <a:bodyPr/>
          <a:lstStyle/>
          <a:p>
            <a:pPr>
              <a:lnSpc>
                <a:spcPct val="107000"/>
              </a:lnSpc>
              <a:spcBef>
                <a:spcPts val="650"/>
              </a:spcBef>
              <a:spcAft>
                <a:spcPts val="867"/>
              </a:spcAft>
            </a:pP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Case </a:t>
            </a:r>
            <a:r>
              <a:rPr lang="fi-FI" sz="1300" kern="0" dirty="0" err="1">
                <a:latin typeface="Times New Roman" panose="02020603050405020304" pitchFamily="18" charset="0"/>
                <a:ea typeface="Times New Roman" panose="02020603050405020304" pitchFamily="18" charset="0"/>
                <a:cs typeface="Times New Roman" panose="02020603050405020304" pitchFamily="18" charset="0"/>
              </a:rPr>
              <a:t>study</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tutkii teollisen ekologian ja liiketoimintamallien innovaation välistä suhdetta kestävän kehityksen edistämiseksi. Tutkimus keskittyy erityisesti British Sugar -yhtiöön, joka on ollut suurin sokerintuottaja Iso-Britanniassa.</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50"/>
              </a:spcBef>
              <a:spcAft>
                <a:spcPts val="867"/>
              </a:spcAft>
            </a:pP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Yhtiö on viimeisten kolmen vuosikymmenen aikana kehittänyt liiketoimintamalliaan ja liiketoiminta-alueita ryhtymällä hyödyntämään erilaisia sivuvirtoja ja tuotantoprosesseista syntyviä päästöjä uusissa tuotteissa. Tämä on johtanut monien toisiaan hyödyttävien ja kannattavien tuotelinjojen, kuten eläinrehun, sähköntuotanto omaan tarpeeseen, tomaatit ja bioetanoli.</a:t>
            </a:r>
          </a:p>
          <a:p>
            <a:pPr>
              <a:lnSpc>
                <a:spcPct val="107000"/>
              </a:lnSpc>
              <a:spcBef>
                <a:spcPts val="650"/>
              </a:spcBef>
              <a:spcAft>
                <a:spcPts val="867"/>
              </a:spcAft>
            </a:pP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perustuu British Sugarin </a:t>
            </a:r>
            <a:r>
              <a:rPr lang="fi-FI" sz="1300" kern="0" dirty="0" err="1">
                <a:latin typeface="Times New Roman" panose="02020603050405020304" pitchFamily="18" charset="0"/>
                <a:ea typeface="Times New Roman" panose="02020603050405020304" pitchFamily="18" charset="0"/>
                <a:cs typeface="Times New Roman" panose="02020603050405020304" pitchFamily="18" charset="0"/>
              </a:rPr>
              <a:t>Wissingtonin</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tehtaan tapaustutkimukseen. British Sugar on ollut merkittävä sokerintuottaja Isossa-Britanniassa vuodesta 1925 lähtien. Yhtiö prosessoi paikallisesti viljeltyä sokerijuurikasta ja tuottaa vuosittain yli miljoona tonnia sokerituotteita. </a:t>
            </a:r>
            <a:r>
              <a:rPr lang="fi-FI" sz="1300" kern="0" dirty="0" err="1">
                <a:latin typeface="Times New Roman" panose="02020603050405020304" pitchFamily="18" charset="0"/>
                <a:ea typeface="Times New Roman" panose="02020603050405020304" pitchFamily="18" charset="0"/>
                <a:cs typeface="Times New Roman" panose="02020603050405020304" pitchFamily="18" charset="0"/>
              </a:rPr>
              <a:t>Wissingtonin</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tehdas on maailman suurin sokerijuurikkaan jalostamo, joka työllistää 270 vakituista ja 85 kausityöntekijää.</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50"/>
              </a:spcBef>
              <a:spcAft>
                <a:spcPts val="867"/>
              </a:spcAft>
            </a:pP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Tapaustutkimus valittiin, koska se edustaa hyvää esimerkkiä liiketoimintamallin evoluutiosta teollisen ekologian periaatteiden avulla. British Sugar on vuosien varrella hyödyntänyt sisäisiä jätevirtoja uusien tuotteiden luomiseksi ja ympäristövaikutusten vähentämiseksi. Tutkimus perustuu viiteen puolistrukturoituun haastatteluun sekä arkistotietoihin ja julkisesti saatavilla olevaan markkinadataan.</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650"/>
              </a:spcBef>
              <a:spcAft>
                <a:spcPts val="867"/>
              </a:spcAft>
            </a:pP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endParaRPr lang="fi-FI" dirty="0"/>
          </a:p>
        </p:txBody>
      </p:sp>
      <p:sp>
        <p:nvSpPr>
          <p:cNvPr id="4" name="Slide Number Placeholder 3"/>
          <p:cNvSpPr>
            <a:spLocks noGrp="1"/>
          </p:cNvSpPr>
          <p:nvPr>
            <p:ph type="sldNum" sz="quarter" idx="5"/>
          </p:nvPr>
        </p:nvSpPr>
        <p:spPr/>
        <p:txBody>
          <a:bodyPr/>
          <a:lstStyle/>
          <a:p>
            <a:fld id="{1FE51ACA-D2F7-3F4B-923A-81579CEC7DD3}" type="slidenum">
              <a:rPr lang="en-US" smtClean="0"/>
              <a:t>10</a:t>
            </a:fld>
            <a:endParaRPr lang="en-US" dirty="0"/>
          </a:p>
        </p:txBody>
      </p:sp>
    </p:spTree>
    <p:extLst>
      <p:ext uri="{BB962C8B-B14F-4D97-AF65-F5344CB8AC3E}">
        <p14:creationId xmlns:p14="http://schemas.microsoft.com/office/powerpoint/2010/main" val="1683829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0375" y="5317901"/>
            <a:ext cx="5827177" cy="5177857"/>
          </a:xfrm>
        </p:spPr>
        <p:txBody>
          <a:bodyPr/>
          <a:lstStyle/>
          <a:p>
            <a:r>
              <a:rPr lang="en-US" sz="1300" dirty="0"/>
              <a:t>British Sugar, owned by Ab Sugar (since 1991), part of Associated British Foods</a:t>
            </a:r>
          </a:p>
          <a:p>
            <a:pPr marL="804763" lvl="1" indent="-309524">
              <a:buFont typeface="Arial" panose="020B0604020202020204" pitchFamily="34" charset="0"/>
              <a:buChar char="•"/>
            </a:pPr>
            <a:r>
              <a:rPr lang="en-US" sz="1300" dirty="0"/>
              <a:t>Approx. 85 % UK sugar production, 55% UK demand</a:t>
            </a:r>
          </a:p>
          <a:p>
            <a:pPr marL="804763" lvl="1" indent="-309524">
              <a:buFont typeface="Arial" panose="020B0604020202020204" pitchFamily="34" charset="0"/>
              <a:buChar char="•"/>
            </a:pPr>
            <a:r>
              <a:rPr lang="en-US" sz="1300" dirty="0"/>
              <a:t>The only one using sugar beet</a:t>
            </a:r>
          </a:p>
          <a:p>
            <a:r>
              <a:rPr lang="en-US" sz="1300" dirty="0" err="1"/>
              <a:t>Wissington</a:t>
            </a:r>
            <a:r>
              <a:rPr lang="en-US" sz="1300" dirty="0"/>
              <a:t> facility</a:t>
            </a:r>
          </a:p>
          <a:p>
            <a:pPr marL="804763" lvl="1" indent="-309524">
              <a:buFont typeface="Arial" panose="020B0604020202020204" pitchFamily="34" charset="0"/>
              <a:buChar char="•"/>
            </a:pPr>
            <a:r>
              <a:rPr lang="en-US" sz="1300" dirty="0"/>
              <a:t>One of the 4 in UK</a:t>
            </a:r>
          </a:p>
          <a:p>
            <a:pPr marL="804763" lvl="1" indent="-309524">
              <a:buFont typeface="Arial" panose="020B0604020202020204" pitchFamily="34" charset="0"/>
              <a:buChar char="•"/>
            </a:pPr>
            <a:r>
              <a:rPr lang="en-US" sz="1300" dirty="0"/>
              <a:t>Processing 7.5 to 8.5 million tons sugar beet annually </a:t>
            </a:r>
          </a:p>
          <a:p>
            <a:pPr marL="804763" lvl="1" indent="-309524">
              <a:buFont typeface="Arial" panose="020B0604020202020204" pitchFamily="34" charset="0"/>
              <a:buChar char="•"/>
            </a:pPr>
            <a:r>
              <a:rPr lang="en-US" sz="1300" dirty="0"/>
              <a:t>Annually, 3.5 million tons raw material inbound</a:t>
            </a:r>
          </a:p>
          <a:p>
            <a:pPr marL="804763" lvl="1" indent="-309524">
              <a:buFont typeface="Arial" panose="020B0604020202020204" pitchFamily="34" charset="0"/>
              <a:buChar char="•"/>
            </a:pPr>
            <a:r>
              <a:rPr lang="en-US" sz="1300" dirty="0"/>
              <a:t>Energy consumption</a:t>
            </a:r>
            <a:endParaRPr lang="fi-FI" sz="1300" dirty="0"/>
          </a:p>
          <a:p>
            <a:r>
              <a:rPr lang="fi-FI" sz="1300" b="1" dirty="0"/>
              <a:t>Products</a:t>
            </a:r>
          </a:p>
          <a:p>
            <a:pPr marL="185715" indent="-185715">
              <a:buFont typeface="Arial" panose="020B0604020202020204" pitchFamily="34" charset="0"/>
              <a:buChar char="•"/>
            </a:pPr>
            <a:r>
              <a:rPr lang="fi-FI" sz="1300" dirty="0"/>
              <a:t>top soil for landscaping</a:t>
            </a:r>
          </a:p>
          <a:p>
            <a:pPr marL="185715" indent="-185715">
              <a:buFont typeface="Arial" panose="020B0604020202020204" pitchFamily="34" charset="0"/>
              <a:buChar char="•"/>
            </a:pPr>
            <a:r>
              <a:rPr lang="fi-FI" sz="1300" dirty="0"/>
              <a:t>Aggregate for the building trade</a:t>
            </a:r>
          </a:p>
          <a:p>
            <a:pPr marL="185715" indent="-185715">
              <a:buFont typeface="Arial" panose="020B0604020202020204" pitchFamily="34" charset="0"/>
              <a:buChar char="•"/>
            </a:pPr>
            <a:r>
              <a:rPr lang="fi-FI" sz="1300" dirty="0"/>
              <a:t>– separating, cleaning &amp; sorting from the incoming sugar beet</a:t>
            </a:r>
          </a:p>
          <a:p>
            <a:pPr marL="185715" indent="-185715">
              <a:buFont typeface="Arial" panose="020B0604020202020204" pitchFamily="34" charset="0"/>
              <a:buChar char="•"/>
            </a:pPr>
            <a:r>
              <a:rPr lang="fi-FI" sz="1300" dirty="0"/>
              <a:t>Animal feed + supplements</a:t>
            </a:r>
          </a:p>
          <a:p>
            <a:pPr marL="185715" indent="-185715">
              <a:buFont typeface="Arial" panose="020B0604020202020204" pitchFamily="34" charset="0"/>
              <a:buChar char="•"/>
            </a:pPr>
            <a:r>
              <a:rPr lang="fi-FI" sz="1300" dirty="0"/>
              <a:t>Soil conditioner for agricultural sector</a:t>
            </a:r>
          </a:p>
          <a:p>
            <a:pPr marL="185715" indent="-185715">
              <a:buFont typeface="Arial" panose="020B0604020202020204" pitchFamily="34" charset="0"/>
              <a:buChar char="•"/>
            </a:pPr>
            <a:r>
              <a:rPr lang="fi-FI" sz="1300" dirty="0"/>
              <a:t>Betaine for the cosmetics industry</a:t>
            </a:r>
          </a:p>
          <a:p>
            <a:pPr marL="185715" indent="-185715">
              <a:buFont typeface="Arial" panose="020B0604020202020204" pitchFamily="34" charset="0"/>
              <a:buChar char="•"/>
            </a:pPr>
            <a:r>
              <a:rPr lang="fi-FI" sz="1300" dirty="0"/>
              <a:t>Tomaetos for Retail sector</a:t>
            </a:r>
          </a:p>
          <a:p>
            <a:pPr marL="185715" indent="-185715">
              <a:buFont typeface="Arial" panose="020B0604020202020204" pitchFamily="34" charset="0"/>
              <a:buChar char="•"/>
            </a:pPr>
            <a:r>
              <a:rPr lang="fi-FI" sz="1300" dirty="0" err="1"/>
              <a:t>Bioethanol</a:t>
            </a:r>
            <a:r>
              <a:rPr lang="fi-FI" sz="1300" dirty="0"/>
              <a:t> for </a:t>
            </a:r>
            <a:r>
              <a:rPr lang="fi-FI" sz="1300" dirty="0" err="1"/>
              <a:t>fuel</a:t>
            </a:r>
            <a:endParaRPr lang="fi-FI" sz="1300" dirty="0"/>
          </a:p>
          <a:p>
            <a:pPr marL="185715" indent="-185715">
              <a:buFont typeface="Arial" panose="020B0604020202020204" pitchFamily="34" charset="0"/>
              <a:buChar char="•"/>
            </a:pPr>
            <a:r>
              <a:rPr lang="fi-FI" sz="1300" dirty="0" err="1"/>
              <a:t>Electricity</a:t>
            </a:r>
            <a:r>
              <a:rPr lang="fi-FI" sz="1300" dirty="0"/>
              <a:t> to the national grid</a:t>
            </a:r>
          </a:p>
          <a:p>
            <a:pPr marL="371429" indent="-371429">
              <a:lnSpc>
                <a:spcPct val="107000"/>
              </a:lnSpc>
              <a:spcAft>
                <a:spcPts val="867"/>
              </a:spcAft>
              <a:buFont typeface="+mj-lt"/>
              <a:buAutoNum type="arabicPeriod"/>
              <a:tabLst>
                <a:tab pos="495239" algn="l"/>
              </a:tabLst>
            </a:pPr>
            <a:r>
              <a:rPr lang="fi-FI" sz="1300" b="1" kern="0" dirty="0">
                <a:latin typeface="Times New Roman" panose="02020603050405020304" pitchFamily="18" charset="0"/>
                <a:ea typeface="Times New Roman" panose="02020603050405020304" pitchFamily="18" charset="0"/>
                <a:cs typeface="Times New Roman" panose="02020603050405020304" pitchFamily="18" charset="0"/>
              </a:rPr>
              <a:t>Yhteistuotanto</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British Sugar käyttää sokerijuurikkaan jalostuksessa syntyvää jätettä ja sivutuotteita uusien tuotteiden raaka-aineina. Esimerkiksi sokerijuurikkaan käsittelyssä syntyvä massa käytetään eläinrehuna.</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marL="371429" indent="-371429">
              <a:lnSpc>
                <a:spcPct val="107000"/>
              </a:lnSpc>
              <a:spcAft>
                <a:spcPts val="867"/>
              </a:spcAft>
              <a:buFont typeface="+mj-lt"/>
              <a:buAutoNum type="arabicPeriod"/>
              <a:tabLst>
                <a:tab pos="495239" algn="l"/>
              </a:tabLst>
            </a:pPr>
            <a:r>
              <a:rPr lang="fi-FI" sz="1300" b="1" kern="0" dirty="0">
                <a:latin typeface="Times New Roman" panose="02020603050405020304" pitchFamily="18" charset="0"/>
                <a:ea typeface="Times New Roman" panose="02020603050405020304" pitchFamily="18" charset="0"/>
                <a:cs typeface="Times New Roman" panose="02020603050405020304" pitchFamily="18" charset="0"/>
              </a:rPr>
              <a:t>Energiantuotanto</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Tehdas tuottaa sähköä ja lämpöä käyttämällä prosessissa syntyvää biomassaa. Tämä vähentää riippuvuutta ulkopuolisista energialähteistä ja parantaa energiatehokkuutta.</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marL="371429" indent="-371429">
              <a:lnSpc>
                <a:spcPct val="107000"/>
              </a:lnSpc>
              <a:spcAft>
                <a:spcPts val="867"/>
              </a:spcAft>
              <a:buFont typeface="+mj-lt"/>
              <a:buAutoNum type="arabicPeriod"/>
              <a:tabLst>
                <a:tab pos="495239" algn="l"/>
              </a:tabLst>
            </a:pPr>
            <a:r>
              <a:rPr lang="fi-FI" sz="1300" b="1" kern="0" dirty="0">
                <a:latin typeface="Times New Roman" panose="02020603050405020304" pitchFamily="18" charset="0"/>
                <a:ea typeface="Times New Roman" panose="02020603050405020304" pitchFamily="18" charset="0"/>
                <a:cs typeface="Times New Roman" panose="02020603050405020304" pitchFamily="18" charset="0"/>
              </a:rPr>
              <a:t>Veden kierrätys</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Prosessissa käytetty vesi kierrätetään ja puhdistetaan, mikä vähentää vedenkulutusta ja ympäristövaikutuksia.</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marL="371429" indent="-371429">
              <a:lnSpc>
                <a:spcPct val="107000"/>
              </a:lnSpc>
              <a:spcAft>
                <a:spcPts val="867"/>
              </a:spcAft>
              <a:buFont typeface="+mj-lt"/>
              <a:buAutoNum type="arabicPeriod"/>
              <a:tabLst>
                <a:tab pos="495239" algn="l"/>
              </a:tabLst>
            </a:pPr>
            <a:r>
              <a:rPr lang="fi-FI" sz="1300" b="1" kern="0" dirty="0">
                <a:latin typeface="Times New Roman" panose="02020603050405020304" pitchFamily="18" charset="0"/>
                <a:ea typeface="Times New Roman" panose="02020603050405020304" pitchFamily="18" charset="0"/>
                <a:cs typeface="Times New Roman" panose="02020603050405020304" pitchFamily="18" charset="0"/>
              </a:rPr>
              <a:t>Hiilidioksidin talteenotto</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Tehdas ottaa talteen prosessissa syntyvää hiilidioksidia ja käyttää sitä kasvihuoneissa, joissa kasvatetaan tomaatteja. Tämä vähentää hiilidioksidipäästöjä ja luo lisäarvoa. </a:t>
            </a:r>
            <a:r>
              <a:rPr lang="fi-FI" sz="1300" dirty="0"/>
              <a:t>CO2 for </a:t>
            </a:r>
            <a:r>
              <a:rPr lang="fi-FI" sz="1300" dirty="0" err="1"/>
              <a:t>softdrinks</a:t>
            </a:r>
            <a:r>
              <a:rPr lang="fi-FI" sz="1300" dirty="0"/>
              <a:t> </a:t>
            </a:r>
            <a:r>
              <a:rPr lang="fi-FI" sz="1300" dirty="0" err="1"/>
              <a:t>industry</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marL="371429" indent="-371429">
              <a:lnSpc>
                <a:spcPct val="107000"/>
              </a:lnSpc>
              <a:spcAft>
                <a:spcPts val="867"/>
              </a:spcAft>
              <a:buFont typeface="+mj-lt"/>
              <a:buAutoNum type="arabicPeriod"/>
              <a:tabLst>
                <a:tab pos="495239" algn="l"/>
              </a:tabLst>
            </a:pPr>
            <a:r>
              <a:rPr lang="fi-FI" sz="1300" b="1" kern="0" dirty="0">
                <a:latin typeface="Times New Roman" panose="02020603050405020304" pitchFamily="18" charset="0"/>
                <a:ea typeface="Times New Roman" panose="02020603050405020304" pitchFamily="18" charset="0"/>
                <a:cs typeface="Times New Roman" panose="02020603050405020304" pitchFamily="18" charset="0"/>
              </a:rPr>
              <a:t>Lannoitteet</a:t>
            </a:r>
            <a:r>
              <a:rPr lang="fi-FI" sz="1300" kern="0" dirty="0">
                <a:latin typeface="Times New Roman" panose="02020603050405020304" pitchFamily="18" charset="0"/>
                <a:ea typeface="Times New Roman" panose="02020603050405020304" pitchFamily="18" charset="0"/>
                <a:cs typeface="Times New Roman" panose="02020603050405020304" pitchFamily="18" charset="0"/>
              </a:rPr>
              <a:t>: Prosessissa syntyviä ravinteita käytetään lannoitteina paikallisilla maatiloilla, mikä vähentää kemiallisten lannoitteiden tarvetta ja parantaa maaperän laatua.</a:t>
            </a:r>
            <a:endParaRPr lang="fi-FI" sz="1300" kern="100" dirty="0">
              <a:latin typeface="Calibri" panose="020F0502020204030204" pitchFamily="34" charset="0"/>
              <a:ea typeface="Calibri" panose="020F0502020204030204" pitchFamily="34" charset="0"/>
              <a:cs typeface="Times New Roman" panose="02020603050405020304" pitchFamily="18" charset="0"/>
            </a:endParaRPr>
          </a:p>
          <a:p>
            <a:pPr marL="185715" indent="-185715">
              <a:buFont typeface="Arial" panose="020B0604020202020204" pitchFamily="34" charset="0"/>
              <a:buChar char="•"/>
            </a:pPr>
            <a:endParaRPr lang="fi-FI" sz="1300" dirty="0"/>
          </a:p>
          <a:p>
            <a:pPr marL="185715" indent="-185715">
              <a:buFont typeface="Arial" panose="020B0604020202020204" pitchFamily="34" charset="0"/>
              <a:buChar char="•"/>
            </a:pPr>
            <a:endParaRPr lang="fi-FI" sz="1300" dirty="0"/>
          </a:p>
        </p:txBody>
      </p:sp>
      <p:sp>
        <p:nvSpPr>
          <p:cNvPr id="4" name="Slide Number Placeholder 3"/>
          <p:cNvSpPr>
            <a:spLocks noGrp="1"/>
          </p:cNvSpPr>
          <p:nvPr>
            <p:ph type="sldNum" sz="quarter" idx="10"/>
          </p:nvPr>
        </p:nvSpPr>
        <p:spPr/>
        <p:txBody>
          <a:bodyPr/>
          <a:lstStyle/>
          <a:p>
            <a:fld id="{9B00DA3D-5095-432A-9C02-90932652CA40}" type="slidenum">
              <a:rPr lang="fi-FI" smtClean="0"/>
              <a:t>11</a:t>
            </a:fld>
            <a:endParaRPr lang="fi-FI"/>
          </a:p>
        </p:txBody>
      </p:sp>
    </p:spTree>
    <p:extLst>
      <p:ext uri="{BB962C8B-B14F-4D97-AF65-F5344CB8AC3E}">
        <p14:creationId xmlns:p14="http://schemas.microsoft.com/office/powerpoint/2010/main" val="3483000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10"/>
          </p:nvPr>
        </p:nvSpPr>
        <p:spPr/>
        <p:txBody>
          <a:bodyPr/>
          <a:lstStyle/>
          <a:p>
            <a:fld id="{9B00DA3D-5095-432A-9C02-90932652CA40}" type="slidenum">
              <a:rPr lang="fi-FI" smtClean="0"/>
              <a:t>12</a:t>
            </a:fld>
            <a:endParaRPr lang="fi-FI"/>
          </a:p>
        </p:txBody>
      </p:sp>
    </p:spTree>
    <p:extLst>
      <p:ext uri="{BB962C8B-B14F-4D97-AF65-F5344CB8AC3E}">
        <p14:creationId xmlns:p14="http://schemas.microsoft.com/office/powerpoint/2010/main" val="658108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b="1" i="0">
                <a:solidFill>
                  <a:srgbClr val="111111"/>
                </a:solidFill>
                <a:effectLst/>
                <a:latin typeface="-apple-system"/>
              </a:rPr>
              <a:t>Substantiivi: </a:t>
            </a:r>
            <a:r>
              <a:rPr lang="fi-FI">
                <a:solidFill>
                  <a:srgbClr val="111111"/>
                </a:solidFill>
                <a:latin typeface="-apple-system"/>
              </a:rPr>
              <a:t>M</a:t>
            </a:r>
            <a:r>
              <a:rPr lang="fi-FI" b="0" i="0">
                <a:solidFill>
                  <a:srgbClr val="111111"/>
                </a:solidFill>
                <a:effectLst/>
                <a:latin typeface="-apple-system"/>
              </a:rPr>
              <a:t>äärä hyödykettä, vaihdon välinettä jne., jota pidetään vastaavana jonkin muun kanssa. Reilu tai tyydyttävä vastine tai palautus. (Oxford English Dictionary)</a:t>
            </a:r>
            <a:endParaRPr lang="fi-FI" b="1"/>
          </a:p>
          <a:p>
            <a:r>
              <a:rPr lang="fi-FI" b="1"/>
              <a:t>Vaihto (</a:t>
            </a:r>
            <a:r>
              <a:rPr lang="fi-FI" b="1" err="1"/>
              <a:t>value</a:t>
            </a:r>
            <a:r>
              <a:rPr lang="fi-FI" b="1"/>
              <a:t> </a:t>
            </a:r>
            <a:r>
              <a:rPr lang="fi-FI" b="1" err="1"/>
              <a:t>exchange</a:t>
            </a:r>
            <a:r>
              <a:rPr lang="fi-FI" b="1"/>
              <a:t>)</a:t>
            </a:r>
            <a:r>
              <a:rPr lang="fi-FI"/>
              <a:t> tarkoittaa prosessia, jossa kaksi tai useampi osapuoli tarjoaa toisilleen jotain arvokasta, luoden molempia osapuolia hyödyttävän suhteen. </a:t>
            </a:r>
          </a:p>
          <a:p>
            <a:r>
              <a:rPr lang="fi-FI" b="1"/>
              <a:t>Keskinäinen hyöty: </a:t>
            </a:r>
            <a:r>
              <a:rPr lang="fi-FI"/>
              <a:t>Jokainen osapuoli saa vaihdossa jotain, mitä he arvostavat. Asiakas voi vaihtaa rahaa tuotteeseen tai palveluun, joka täyttää hänen tarpeensa.</a:t>
            </a:r>
          </a:p>
          <a:p>
            <a:r>
              <a:rPr lang="fi-FI" b="1"/>
              <a:t>Arvon luonne: </a:t>
            </a:r>
            <a:r>
              <a:rPr lang="fi-FI"/>
              <a:t>Vaihdettava arvo voi olla aineellista, kuten rahaa, tavaroita tai palveluita, tai aineetonta, kuten tietoa, asiantuntemusta tai </a:t>
            </a:r>
            <a:r>
              <a:rPr lang="fi-FI" err="1"/>
              <a:t>good</a:t>
            </a:r>
            <a:r>
              <a:rPr lang="fi-FI"/>
              <a:t> </a:t>
            </a:r>
            <a:r>
              <a:rPr lang="fi-FI" err="1"/>
              <a:t>williä</a:t>
            </a:r>
            <a:r>
              <a:rPr lang="fi-FI"/>
              <a:t>.</a:t>
            </a:r>
          </a:p>
          <a:p>
            <a:r>
              <a:rPr lang="fi-FI" b="1"/>
              <a:t>Asiakkaan ja tarjoajan välinen suhde: </a:t>
            </a:r>
            <a:r>
              <a:rPr lang="fi-FI"/>
              <a:t>Yritykset tuottavat tuotteita tai palveluita täyttääkseen asiakkaidensa tarpeet. Kun asiakkaat kokevat nämä tuotteet arvokkaiksi, he osallistuvat transaktioon, joka usein sisältää maksun.</a:t>
            </a:r>
          </a:p>
          <a:p>
            <a:endParaRPr lang="fi-FI"/>
          </a:p>
        </p:txBody>
      </p:sp>
      <p:sp>
        <p:nvSpPr>
          <p:cNvPr id="4" name="Slide Number Placeholder 3"/>
          <p:cNvSpPr>
            <a:spLocks noGrp="1"/>
          </p:cNvSpPr>
          <p:nvPr>
            <p:ph type="sldNum" sz="quarter" idx="5"/>
          </p:nvPr>
        </p:nvSpPr>
        <p:spPr/>
        <p:txBody>
          <a:bodyPr/>
          <a:lstStyle/>
          <a:p>
            <a:pPr marL="0" marR="0" lvl="0" indent="0" algn="r" defTabSz="108857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8857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128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Määritelmiä</a:t>
            </a:r>
            <a:endParaRPr lang="en-US" dirty="0"/>
          </a:p>
          <a:p>
            <a:r>
              <a:rPr lang="en-US" dirty="0" err="1"/>
              <a:t>Kestävä</a:t>
            </a:r>
            <a:r>
              <a:rPr lang="en-US" dirty="0"/>
              <a:t> </a:t>
            </a:r>
            <a:r>
              <a:rPr lang="en-US" dirty="0" err="1"/>
              <a:t>arvo</a:t>
            </a:r>
            <a:r>
              <a:rPr lang="en-US" dirty="0"/>
              <a:t> = </a:t>
            </a:r>
            <a:r>
              <a:rPr lang="en-US" dirty="0" err="1"/>
              <a:t>taloudellista</a:t>
            </a:r>
            <a:r>
              <a:rPr lang="en-US" dirty="0"/>
              <a:t>-, </a:t>
            </a:r>
            <a:r>
              <a:rPr lang="en-US" dirty="0" err="1"/>
              <a:t>sosiaalista</a:t>
            </a:r>
            <a:r>
              <a:rPr lang="en-US" dirty="0"/>
              <a:t>- ja </a:t>
            </a:r>
            <a:r>
              <a:rPr lang="en-US" dirty="0" err="1"/>
              <a:t>ympäristöarvoa</a:t>
            </a:r>
            <a:endParaRPr lang="en-US" dirty="0"/>
          </a:p>
          <a:p>
            <a:r>
              <a:rPr lang="en-US" dirty="0" err="1"/>
              <a:t>Arvonluonnin</a:t>
            </a:r>
            <a:r>
              <a:rPr lang="en-US" dirty="0"/>
              <a:t> </a:t>
            </a:r>
            <a:r>
              <a:rPr lang="en-US" dirty="0" err="1"/>
              <a:t>mahdollisuus</a:t>
            </a:r>
            <a:r>
              <a:rPr lang="en-US" dirty="0"/>
              <a:t>= </a:t>
            </a:r>
            <a:r>
              <a:rPr lang="en-US" dirty="0" err="1"/>
              <a:t>Mikä</a:t>
            </a:r>
            <a:r>
              <a:rPr lang="en-US" dirty="0"/>
              <a:t> </a:t>
            </a:r>
            <a:r>
              <a:rPr lang="en-US" dirty="0" err="1"/>
              <a:t>tahansa</a:t>
            </a:r>
            <a:r>
              <a:rPr lang="en-US" dirty="0"/>
              <a:t> </a:t>
            </a:r>
            <a:r>
              <a:rPr lang="en-US" dirty="0" err="1"/>
              <a:t>uusi</a:t>
            </a:r>
            <a:r>
              <a:rPr lang="en-US" dirty="0"/>
              <a:t> </a:t>
            </a:r>
            <a:r>
              <a:rPr lang="en-US" dirty="0" err="1"/>
              <a:t>toimintatapa</a:t>
            </a:r>
            <a:r>
              <a:rPr lang="en-US" dirty="0"/>
              <a:t>, </a:t>
            </a:r>
            <a:r>
              <a:rPr lang="en-US" dirty="0" err="1"/>
              <a:t>materiaali</a:t>
            </a:r>
            <a:r>
              <a:rPr lang="en-US" dirty="0"/>
              <a:t> tai </a:t>
            </a:r>
            <a:r>
              <a:rPr lang="en-US" dirty="0" err="1"/>
              <a:t>tuote</a:t>
            </a:r>
            <a:r>
              <a:rPr lang="en-US" dirty="0"/>
              <a:t> </a:t>
            </a:r>
            <a:r>
              <a:rPr lang="en-US" dirty="0" err="1"/>
              <a:t>mikä</a:t>
            </a:r>
            <a:r>
              <a:rPr lang="en-US" dirty="0"/>
              <a:t> </a:t>
            </a:r>
            <a:r>
              <a:rPr lang="en-US" dirty="0" err="1"/>
              <a:t>voidaan</a:t>
            </a:r>
            <a:r>
              <a:rPr lang="en-US" dirty="0"/>
              <a:t> </a:t>
            </a:r>
            <a:r>
              <a:rPr lang="en-US" dirty="0" err="1"/>
              <a:t>lisätä</a:t>
            </a:r>
            <a:r>
              <a:rPr lang="en-US" dirty="0"/>
              <a:t> </a:t>
            </a:r>
            <a:r>
              <a:rPr lang="en-US" dirty="0" err="1"/>
              <a:t>liiketoimintaprosesseihin</a:t>
            </a:r>
            <a:r>
              <a:rPr lang="en-US" dirty="0"/>
              <a:t> tai </a:t>
            </a:r>
            <a:r>
              <a:rPr lang="en-US" dirty="0" err="1"/>
              <a:t>poistaa</a:t>
            </a:r>
            <a:r>
              <a:rPr lang="en-US" dirty="0"/>
              <a:t> </a:t>
            </a:r>
            <a:r>
              <a:rPr lang="en-US" dirty="0" err="1"/>
              <a:t>niistä</a:t>
            </a:r>
            <a:r>
              <a:rPr lang="en-US" dirty="0"/>
              <a:t>, </a:t>
            </a:r>
            <a:r>
              <a:rPr lang="en-US" dirty="0" err="1"/>
              <a:t>jotta</a:t>
            </a:r>
            <a:r>
              <a:rPr lang="en-US" dirty="0"/>
              <a:t> </a:t>
            </a:r>
            <a:r>
              <a:rPr lang="en-US" dirty="0" err="1"/>
              <a:t>pystytään</a:t>
            </a:r>
            <a:r>
              <a:rPr lang="en-US" dirty="0"/>
              <a:t> </a:t>
            </a:r>
            <a:r>
              <a:rPr lang="en-US" dirty="0" err="1"/>
              <a:t>luomaan</a:t>
            </a:r>
            <a:r>
              <a:rPr lang="en-US" dirty="0"/>
              <a:t> </a:t>
            </a:r>
            <a:r>
              <a:rPr lang="en-US" dirty="0" err="1"/>
              <a:t>positiivista</a:t>
            </a:r>
            <a:r>
              <a:rPr lang="en-US" dirty="0"/>
              <a:t> </a:t>
            </a:r>
            <a:r>
              <a:rPr lang="en-US" dirty="0" err="1"/>
              <a:t>arvoa</a:t>
            </a:r>
            <a:r>
              <a:rPr lang="en-US" dirty="0"/>
              <a:t> </a:t>
            </a:r>
            <a:r>
              <a:rPr lang="en-US" dirty="0" err="1"/>
              <a:t>yksittäiselle</a:t>
            </a:r>
            <a:r>
              <a:rPr lang="en-US" dirty="0"/>
              <a:t> </a:t>
            </a:r>
            <a:r>
              <a:rPr lang="en-US" dirty="0" err="1"/>
              <a:t>sidosryhmälle</a:t>
            </a:r>
            <a:r>
              <a:rPr lang="en-US" dirty="0"/>
              <a:t> tai </a:t>
            </a:r>
            <a:r>
              <a:rPr lang="en-US" dirty="0" err="1"/>
              <a:t>sidosryhmille</a:t>
            </a:r>
            <a:r>
              <a:rPr lang="en-US" dirty="0"/>
              <a:t>. </a:t>
            </a:r>
          </a:p>
          <a:p>
            <a:r>
              <a:rPr lang="en-US" dirty="0" err="1"/>
              <a:t>Sidosryhmät</a:t>
            </a:r>
            <a:r>
              <a:rPr lang="en-US" dirty="0"/>
              <a:t> = </a:t>
            </a:r>
            <a:r>
              <a:rPr lang="en-US" dirty="0" err="1"/>
              <a:t>yritys</a:t>
            </a:r>
            <a:r>
              <a:rPr lang="en-US" dirty="0"/>
              <a:t>, </a:t>
            </a:r>
            <a:r>
              <a:rPr lang="en-US" dirty="0" err="1"/>
              <a:t>työntekijät</a:t>
            </a:r>
            <a:r>
              <a:rPr lang="en-US" dirty="0"/>
              <a:t>, </a:t>
            </a:r>
            <a:r>
              <a:rPr lang="en-US" dirty="0" err="1"/>
              <a:t>sijoittajat</a:t>
            </a:r>
            <a:r>
              <a:rPr lang="en-US" dirty="0"/>
              <a:t>, </a:t>
            </a:r>
            <a:r>
              <a:rPr lang="en-US" dirty="0" err="1"/>
              <a:t>osakkeenomistajat</a:t>
            </a:r>
            <a:r>
              <a:rPr lang="en-US" dirty="0"/>
              <a:t>, </a:t>
            </a:r>
            <a:r>
              <a:rPr lang="en-US" dirty="0" err="1"/>
              <a:t>kumppanit</a:t>
            </a:r>
            <a:r>
              <a:rPr lang="en-US" dirty="0"/>
              <a:t>, </a:t>
            </a:r>
            <a:r>
              <a:rPr lang="en-US" dirty="0" err="1"/>
              <a:t>asiakkaat</a:t>
            </a:r>
            <a:r>
              <a:rPr lang="en-US" dirty="0"/>
              <a:t>, </a:t>
            </a:r>
            <a:r>
              <a:rPr lang="en-US" dirty="0" err="1"/>
              <a:t>luonto</a:t>
            </a:r>
            <a:r>
              <a:rPr lang="en-US" dirty="0"/>
              <a:t> ja </a:t>
            </a:r>
            <a:r>
              <a:rPr lang="en-US" dirty="0" err="1"/>
              <a:t>yhteiskunta</a:t>
            </a:r>
            <a:r>
              <a:rPr lang="en-US" dirty="0"/>
              <a:t>.</a:t>
            </a:r>
          </a:p>
          <a:p>
            <a:r>
              <a:rPr lang="en-US" dirty="0" err="1"/>
              <a:t>Arvoketju</a:t>
            </a:r>
            <a:r>
              <a:rPr lang="en-US" dirty="0"/>
              <a:t> tai –</a:t>
            </a:r>
            <a:r>
              <a:rPr lang="en-US" dirty="0" err="1"/>
              <a:t>verkosto</a:t>
            </a:r>
            <a:r>
              <a:rPr lang="en-US" dirty="0"/>
              <a:t> = </a:t>
            </a:r>
            <a:r>
              <a:rPr lang="en-US" dirty="0" err="1"/>
              <a:t>Kaikki</a:t>
            </a:r>
            <a:r>
              <a:rPr lang="en-US" dirty="0"/>
              <a:t> </a:t>
            </a:r>
            <a:r>
              <a:rPr lang="en-US" dirty="0" err="1"/>
              <a:t>toiminnot</a:t>
            </a:r>
            <a:r>
              <a:rPr lang="en-US" dirty="0"/>
              <a:t> ja </a:t>
            </a:r>
            <a:r>
              <a:rPr lang="en-US" dirty="0" err="1"/>
              <a:t>toimijat</a:t>
            </a:r>
            <a:r>
              <a:rPr lang="en-US" dirty="0"/>
              <a:t>, </a:t>
            </a:r>
            <a:r>
              <a:rPr lang="en-US" dirty="0" err="1"/>
              <a:t>jotka</a:t>
            </a:r>
            <a:r>
              <a:rPr lang="en-US" dirty="0"/>
              <a:t> </a:t>
            </a:r>
            <a:r>
              <a:rPr lang="en-US" dirty="0" err="1"/>
              <a:t>osallistuvat</a:t>
            </a:r>
            <a:r>
              <a:rPr lang="en-US" dirty="0"/>
              <a:t> </a:t>
            </a:r>
            <a:r>
              <a:rPr lang="en-US" dirty="0" err="1"/>
              <a:t>arvon</a:t>
            </a:r>
            <a:r>
              <a:rPr lang="en-US" dirty="0"/>
              <a:t> </a:t>
            </a:r>
            <a:r>
              <a:rPr lang="en-US" dirty="0" err="1"/>
              <a:t>tuottamiseen</a:t>
            </a:r>
            <a:r>
              <a:rPr lang="en-US" dirty="0"/>
              <a:t> (creation, production, delivery, use, disposal).</a:t>
            </a:r>
            <a:endParaRPr lang="fi-FI" dirty="0"/>
          </a:p>
          <a:p>
            <a:endParaRPr lang="fi-FI" dirty="0"/>
          </a:p>
        </p:txBody>
      </p:sp>
      <p:sp>
        <p:nvSpPr>
          <p:cNvPr id="4" name="Slide Number Placeholder 3"/>
          <p:cNvSpPr>
            <a:spLocks noGrp="1"/>
          </p:cNvSpPr>
          <p:nvPr>
            <p:ph type="sldNum" sz="quarter" idx="5"/>
          </p:nvPr>
        </p:nvSpPr>
        <p:spPr/>
        <p:txBody>
          <a:bodyPr/>
          <a:lstStyle/>
          <a:p>
            <a:pPr marL="0" marR="0" lvl="0" indent="0" algn="r" defTabSz="108857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8857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47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108857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8857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3334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1088570" rtl="0" eaLnBrk="1" fontAlgn="auto" latinLnBrk="0" hangingPunct="1">
              <a:lnSpc>
                <a:spcPct val="100000"/>
              </a:lnSpc>
              <a:spcBef>
                <a:spcPts val="0"/>
              </a:spcBef>
              <a:spcAft>
                <a:spcPts val="0"/>
              </a:spcAft>
              <a:buClrTx/>
              <a:buSzTx/>
              <a:buFontTx/>
              <a:buNone/>
              <a:tabLst/>
              <a:defRPr/>
            </a:pPr>
            <a:fld id="{1FE51ACA-D2F7-3F4B-923A-81579CEC7D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8857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667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a:xfrm>
            <a:off x="948690" y="4229100"/>
            <a:ext cx="5486400" cy="3600450"/>
          </a:xfrm>
        </p:spPr>
        <p:txBody>
          <a:bodyPr/>
          <a:lstStyle/>
          <a:p>
            <a:r>
              <a:rPr lang="fi-FI" sz="1200" dirty="0"/>
              <a:t>Yritykset tavoittelevat voittoa, mutta voivat myös käyttää </a:t>
            </a:r>
            <a:r>
              <a:rPr lang="fi-FI" sz="1200" dirty="0" err="1"/>
              <a:t>Triple</a:t>
            </a:r>
            <a:r>
              <a:rPr lang="fi-FI" sz="1200" dirty="0"/>
              <a:t> </a:t>
            </a:r>
            <a:r>
              <a:rPr lang="fi-FI" sz="1200" dirty="0" err="1"/>
              <a:t>Bottom</a:t>
            </a:r>
            <a:r>
              <a:rPr lang="fi-FI" sz="1200" dirty="0"/>
              <a:t> Line -mallia, jossa huomioidaan ihmiset ja planeetta. Tämä voi sisältää taloudellista tukea työntekijöille ja ympäristövaikutusten vähentämistä.</a:t>
            </a:r>
          </a:p>
          <a:p>
            <a:r>
              <a:rPr lang="fi-FI" sz="1200" b="1" dirty="0"/>
              <a:t>Haasteita / kritiikkiä</a:t>
            </a:r>
            <a:br>
              <a:rPr lang="fi-FI" sz="1200" dirty="0"/>
            </a:br>
            <a:r>
              <a:rPr lang="fi-FI" sz="1200" dirty="0"/>
              <a:t>Aiemmin ja jossain määrin mittaaminen (ekologinen ja sosiaalinen arvo)</a:t>
            </a:r>
          </a:p>
          <a:p>
            <a:pPr>
              <a:buFont typeface="+mj-lt"/>
              <a:buAutoNum type="arabicPeriod"/>
            </a:pPr>
            <a:r>
              <a:rPr lang="fi-FI" sz="1200" dirty="0"/>
              <a:t>Merkityksellinen </a:t>
            </a:r>
            <a:r>
              <a:rPr lang="fi-FI" sz="1200" b="1" dirty="0"/>
              <a:t>sosiaalisen suorituskyvyn mittaaminen</a:t>
            </a:r>
            <a:r>
              <a:rPr lang="fi-FI" sz="1200" dirty="0"/>
              <a:t>: Haasteet sosiaalisen suorituskyvyn objektiivisessa mittaamisessa1.</a:t>
            </a:r>
          </a:p>
          <a:p>
            <a:pPr>
              <a:buFont typeface="+mj-lt"/>
              <a:buAutoNum type="arabicPeriod"/>
            </a:pPr>
            <a:r>
              <a:rPr lang="fi-FI" sz="1200" b="1" dirty="0"/>
              <a:t>Sosiaalisen suorituskyvyn tietojen yhdistäminen</a:t>
            </a:r>
            <a:r>
              <a:rPr lang="fi-FI" sz="1200" dirty="0"/>
              <a:t>: Vaikeudet erilaisten sosiaalisen suorituskyvyn mittareiden yhdistämisessä2.</a:t>
            </a:r>
          </a:p>
          <a:p>
            <a:pPr>
              <a:buFont typeface="+mj-lt"/>
              <a:buAutoNum type="arabicPeriod"/>
            </a:pPr>
            <a:r>
              <a:rPr lang="fi-FI" sz="1200" b="1" dirty="0"/>
              <a:t>Integraatio ja noudattaminen</a:t>
            </a:r>
            <a:r>
              <a:rPr lang="fi-FI" sz="1200" dirty="0"/>
              <a:t>: Ongelmat </a:t>
            </a:r>
            <a:r>
              <a:rPr lang="fi-FI" sz="1200" dirty="0" err="1"/>
              <a:t>TBL:n</a:t>
            </a:r>
            <a:r>
              <a:rPr lang="fi-FI" sz="1200" dirty="0"/>
              <a:t> (</a:t>
            </a:r>
            <a:r>
              <a:rPr lang="fi-FI" sz="1200" dirty="0" err="1"/>
              <a:t>Triple</a:t>
            </a:r>
            <a:r>
              <a:rPr lang="fi-FI" sz="1200" dirty="0"/>
              <a:t> </a:t>
            </a:r>
            <a:r>
              <a:rPr lang="fi-FI" sz="1200" dirty="0" err="1"/>
              <a:t>Bottom</a:t>
            </a:r>
            <a:r>
              <a:rPr lang="fi-FI" sz="1200" dirty="0"/>
              <a:t> Line) integroinnissa yrityskäytäntöihin ja noudattamisen varmistamisessa3.</a:t>
            </a:r>
          </a:p>
          <a:p>
            <a:pPr>
              <a:buFont typeface="+mj-lt"/>
              <a:buAutoNum type="arabicPeriod"/>
            </a:pPr>
            <a:r>
              <a:rPr lang="fi-FI" sz="1200" dirty="0" err="1"/>
              <a:t>Triple</a:t>
            </a:r>
            <a:r>
              <a:rPr lang="fi-FI" sz="1200" dirty="0"/>
              <a:t> </a:t>
            </a:r>
            <a:r>
              <a:rPr lang="fi-FI" sz="1200" dirty="0" err="1"/>
              <a:t>Bottom</a:t>
            </a:r>
            <a:r>
              <a:rPr lang="fi-FI" sz="1200" dirty="0"/>
              <a:t> Line (TBL) on teoria, jonka mukaan yritysten tulisi pyrkiä yhdistämään sosiaaliset ja ympäristönäkökohdat </a:t>
            </a:r>
            <a:r>
              <a:rPr lang="fi-FI" sz="1200" dirty="0" err="1"/>
              <a:t>ensijaisiin</a:t>
            </a:r>
            <a:r>
              <a:rPr lang="fi-FI" sz="1200" dirty="0"/>
              <a:t> tavoitteisiinsa sekä taloudelliseen tulokseen. John </a:t>
            </a:r>
            <a:r>
              <a:rPr lang="fi-FI" sz="1200" dirty="0" err="1"/>
              <a:t>Elkington</a:t>
            </a:r>
            <a:r>
              <a:rPr lang="fi-FI" sz="1200" dirty="0"/>
              <a:t>(1995 </a:t>
            </a:r>
            <a:r>
              <a:rPr lang="fi-FI" sz="1200" dirty="0" err="1"/>
              <a:t>Cannibals</a:t>
            </a:r>
            <a:r>
              <a:rPr lang="fi-FI" sz="1200" dirty="0"/>
              <a:t> </a:t>
            </a:r>
            <a:r>
              <a:rPr lang="fi-FI" sz="1200" dirty="0" err="1"/>
              <a:t>with</a:t>
            </a:r>
            <a:r>
              <a:rPr lang="fi-FI" sz="1200" dirty="0"/>
              <a:t> </a:t>
            </a:r>
            <a:r>
              <a:rPr lang="fi-FI" sz="1200" dirty="0" err="1"/>
              <a:t>Forks</a:t>
            </a:r>
            <a:r>
              <a:rPr lang="fi-FI" sz="1200" dirty="0"/>
              <a:t>)  kehitti teoriaa ja teki sitä kansainvälisesti tunnetun tavan tarkastella yrityksen ja liiketoiminnan pitkäaikaista kestävyyttä.</a:t>
            </a:r>
          </a:p>
          <a:p>
            <a:r>
              <a:rPr lang="fi-FI" sz="1200" dirty="0"/>
              <a:t>
</a:t>
            </a:r>
          </a:p>
        </p:txBody>
      </p:sp>
      <p:sp>
        <p:nvSpPr>
          <p:cNvPr id="4" name="Dian numeron paikkamerkki 3"/>
          <p:cNvSpPr>
            <a:spLocks noGrp="1"/>
          </p:cNvSpPr>
          <p:nvPr>
            <p:ph type="sldNum" sz="quarter" idx="5"/>
          </p:nvPr>
        </p:nvSpPr>
        <p:spPr/>
        <p:txBody>
          <a:bodyPr/>
          <a:lstStyle/>
          <a:p>
            <a:fld id="{EF428C05-8314-44F4-BCA9-E6B36F7E1D07}" type="slidenum">
              <a:t>21</a:t>
            </a:fld>
            <a:endParaRPr lang="fi-FI"/>
          </a:p>
        </p:txBody>
      </p:sp>
    </p:spTree>
    <p:extLst>
      <p:ext uri="{BB962C8B-B14F-4D97-AF65-F5344CB8AC3E}">
        <p14:creationId xmlns:p14="http://schemas.microsoft.com/office/powerpoint/2010/main" val="155596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1FE51ACA-D2F7-3F4B-923A-81579CEC7DD3}" type="slidenum">
              <a:rPr lang="en-US" smtClean="0"/>
              <a:t>22</a:t>
            </a:fld>
            <a:endParaRPr lang="en-US" dirty="0"/>
          </a:p>
        </p:txBody>
      </p:sp>
    </p:spTree>
    <p:extLst>
      <p:ext uri="{BB962C8B-B14F-4D97-AF65-F5344CB8AC3E}">
        <p14:creationId xmlns:p14="http://schemas.microsoft.com/office/powerpoint/2010/main" val="151597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FB9A9-311B-56BF-3386-6F874FA17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882ED-136C-6B41-F00D-8971C1CCF8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D1BB8-B6CF-B3C8-5903-7DF817A706F2}"/>
              </a:ext>
            </a:extLst>
          </p:cNvPr>
          <p:cNvSpPr>
            <a:spLocks noGrp="1"/>
          </p:cNvSpPr>
          <p:nvPr>
            <p:ph type="body" idx="1"/>
          </p:nvPr>
        </p:nvSpPr>
        <p:spPr/>
        <p:txBody>
          <a:bodyPr/>
          <a:lstStyle/>
          <a:p>
            <a:pPr marL="171450" indent="-171450">
              <a:buFont typeface="Calibri"/>
              <a:buChar char="-"/>
            </a:pPr>
            <a:r>
              <a:rPr lang="en-US" err="1"/>
              <a:t>Tehdään</a:t>
            </a:r>
            <a:r>
              <a:rPr lang="en-US"/>
              <a:t> </a:t>
            </a:r>
            <a:r>
              <a:rPr lang="en-US" err="1"/>
              <a:t>tästä</a:t>
            </a:r>
            <a:r>
              <a:rPr lang="en-US"/>
              <a:t> QR </a:t>
            </a:r>
            <a:r>
              <a:rPr lang="en-US" err="1"/>
              <a:t>koodi</a:t>
            </a:r>
            <a:r>
              <a:rPr lang="en-US"/>
              <a:t> ja Forms, </a:t>
            </a:r>
            <a:r>
              <a:rPr lang="en-US" err="1"/>
              <a:t>kerätään</a:t>
            </a:r>
            <a:r>
              <a:rPr lang="en-US"/>
              <a:t> </a:t>
            </a:r>
            <a:r>
              <a:rPr lang="en-US" err="1"/>
              <a:t>myös</a:t>
            </a:r>
            <a:r>
              <a:rPr lang="en-US"/>
              <a:t> </a:t>
            </a:r>
            <a:r>
              <a:rPr lang="en-US" err="1"/>
              <a:t>työpajan</a:t>
            </a:r>
            <a:r>
              <a:rPr lang="en-US"/>
              <a:t> jälkeen</a:t>
            </a:r>
          </a:p>
        </p:txBody>
      </p:sp>
      <p:sp>
        <p:nvSpPr>
          <p:cNvPr id="4" name="Slide Number Placeholder 3">
            <a:extLst>
              <a:ext uri="{FF2B5EF4-FFF2-40B4-BE49-F238E27FC236}">
                <a16:creationId xmlns:a16="http://schemas.microsoft.com/office/drawing/2014/main" id="{B4C8B07B-F2BC-1C69-9946-12ACE20693EF}"/>
              </a:ext>
            </a:extLst>
          </p:cNvPr>
          <p:cNvSpPr>
            <a:spLocks noGrp="1"/>
          </p:cNvSpPr>
          <p:nvPr>
            <p:ph type="sldNum" sz="quarter" idx="5"/>
          </p:nvPr>
        </p:nvSpPr>
        <p:spPr/>
        <p:txBody>
          <a:bodyPr/>
          <a:lstStyle/>
          <a:p>
            <a:fld id="{2D7B7DA7-9A09-DF45-BF71-24D5C48413FC}" type="slidenum">
              <a:rPr lang="en-FI"/>
              <a:t>30</a:t>
            </a:fld>
            <a:endParaRPr lang="en-FI"/>
          </a:p>
        </p:txBody>
      </p:sp>
    </p:spTree>
    <p:extLst>
      <p:ext uri="{BB962C8B-B14F-4D97-AF65-F5344CB8AC3E}">
        <p14:creationId xmlns:p14="http://schemas.microsoft.com/office/powerpoint/2010/main" val="916404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2D7B7DA7-9A09-DF45-BF71-24D5C48413FC}" type="slidenum">
              <a:rPr lang="en-FI"/>
              <a:t>32</a:t>
            </a:fld>
            <a:endParaRPr lang="en-FI"/>
          </a:p>
        </p:txBody>
      </p:sp>
    </p:spTree>
    <p:extLst>
      <p:ext uri="{BB962C8B-B14F-4D97-AF65-F5344CB8AC3E}">
        <p14:creationId xmlns:p14="http://schemas.microsoft.com/office/powerpoint/2010/main" val="3887889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2D7B7DA7-9A09-DF45-BF71-24D5C48413FC}" type="slidenum">
              <a:rPr lang="en-FI"/>
              <a:t>33</a:t>
            </a:fld>
            <a:endParaRPr lang="en-FI"/>
          </a:p>
        </p:txBody>
      </p:sp>
    </p:spTree>
    <p:extLst>
      <p:ext uri="{BB962C8B-B14F-4D97-AF65-F5344CB8AC3E}">
        <p14:creationId xmlns:p14="http://schemas.microsoft.com/office/powerpoint/2010/main" val="2686573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CC162174-3AA7-F167-9DA9-19124BD601D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728" r="33333" b="11604"/>
          <a:stretch/>
        </p:blipFill>
        <p:spPr>
          <a:xfrm>
            <a:off x="0" y="0"/>
            <a:ext cx="12192000" cy="6858000"/>
          </a:xfrm>
          <a:prstGeom prst="rect">
            <a:avLst/>
          </a:prstGeom>
        </p:spPr>
      </p:pic>
      <p:pic>
        <p:nvPicPr>
          <p:cNvPr id="10" name="Picture 7">
            <a:extLst>
              <a:ext uri="{FF2B5EF4-FFF2-40B4-BE49-F238E27FC236}">
                <a16:creationId xmlns:a16="http://schemas.microsoft.com/office/drawing/2014/main" id="{D3F408FB-76B7-3BDE-C2D7-EBCCE7DBBA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1103" y="5753546"/>
            <a:ext cx="2679944" cy="535705"/>
          </a:xfrm>
          <a:prstGeom prst="rect">
            <a:avLst/>
          </a:prstGeom>
        </p:spPr>
      </p:pic>
      <p:pic>
        <p:nvPicPr>
          <p:cNvPr id="11" name="Kuva 10" descr="Kuva, joka sisältää kohteen teksti, Fontti, Grafiikka, graafinen suunnittelu&#10;&#10;Tekoälyllä luotu sisältö voi olla virheellistä.">
            <a:extLst>
              <a:ext uri="{FF2B5EF4-FFF2-40B4-BE49-F238E27FC236}">
                <a16:creationId xmlns:a16="http://schemas.microsoft.com/office/drawing/2014/main" id="{F75A6F85-8C8A-32C3-9BF9-980EC8D637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39405" y="5567157"/>
            <a:ext cx="2641614" cy="921494"/>
          </a:xfrm>
          <a:prstGeom prst="rect">
            <a:avLst/>
          </a:prstGeom>
        </p:spPr>
      </p:pic>
      <p:pic>
        <p:nvPicPr>
          <p:cNvPr id="12" name="Picture 5" descr="Blue text on a black background&#10;&#10;AI-generated content may be incorrect.">
            <a:extLst>
              <a:ext uri="{FF2B5EF4-FFF2-40B4-BE49-F238E27FC236}">
                <a16:creationId xmlns:a16="http://schemas.microsoft.com/office/drawing/2014/main" id="{4E9D260A-FE46-B6B0-1F07-23DCE8BC3C8A}"/>
              </a:ext>
            </a:extLst>
          </p:cNvPr>
          <p:cNvPicPr>
            <a:picLocks noChangeAspect="1"/>
          </p:cNvPicPr>
          <p:nvPr userDrawn="1"/>
        </p:nvPicPr>
        <p:blipFill>
          <a:blip r:embed="rId5"/>
          <a:stretch>
            <a:fillRect/>
          </a:stretch>
        </p:blipFill>
        <p:spPr>
          <a:xfrm>
            <a:off x="908050" y="5647976"/>
            <a:ext cx="3447728" cy="716959"/>
          </a:xfrm>
          <a:prstGeom prst="rect">
            <a:avLst/>
          </a:prstGeom>
        </p:spPr>
      </p:pic>
      <p:sp>
        <p:nvSpPr>
          <p:cNvPr id="2" name="Title 1">
            <a:extLst>
              <a:ext uri="{FF2B5EF4-FFF2-40B4-BE49-F238E27FC236}">
                <a16:creationId xmlns:a16="http://schemas.microsoft.com/office/drawing/2014/main" id="{C0BAE937-4864-4BA1-A98E-5A8CFACCB0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B94E812A-7EED-4D29-847B-1EFC81A24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AD1C9588-5E8C-4C78-8E8C-5D944AC9D496}"/>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1C7EF6E8-0FEE-47E0-9308-D5F34E483808}"/>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B299122-0BFE-4BC0-AD98-BBD667416C64}"/>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178156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CC162174-3AA7-F167-9DA9-19124BD601DD}"/>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0BAE937-4864-4BA1-A98E-5A8CFACCB0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B94E812A-7EED-4D29-847B-1EFC81A24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AD1C9588-5E8C-4C78-8E8C-5D944AC9D496}"/>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1C7EF6E8-0FEE-47E0-9308-D5F34E483808}"/>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B299122-0BFE-4BC0-AD98-BBD667416C64}"/>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3028708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CC162174-3AA7-F167-9DA9-19124BD601DD}"/>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1" name="Kuva 10" descr="Kuva, joka sisältää kohteen teksti, Fontti, Grafiikka, graafinen suunnittelu&#10;&#10;Tekoälyllä luotu sisältö voi olla virheellistä.">
            <a:extLst>
              <a:ext uri="{FF2B5EF4-FFF2-40B4-BE49-F238E27FC236}">
                <a16:creationId xmlns:a16="http://schemas.microsoft.com/office/drawing/2014/main" id="{F75A6F85-8C8A-32C3-9BF9-980EC8D637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39405" y="5567157"/>
            <a:ext cx="2641614" cy="921494"/>
          </a:xfrm>
          <a:prstGeom prst="rect">
            <a:avLst/>
          </a:prstGeom>
        </p:spPr>
      </p:pic>
      <p:pic>
        <p:nvPicPr>
          <p:cNvPr id="12" name="Picture 5" descr="Blue text on a black background&#10;&#10;AI-generated content may be incorrect.">
            <a:extLst>
              <a:ext uri="{FF2B5EF4-FFF2-40B4-BE49-F238E27FC236}">
                <a16:creationId xmlns:a16="http://schemas.microsoft.com/office/drawing/2014/main" id="{4E9D260A-FE46-B6B0-1F07-23DCE8BC3C8A}"/>
              </a:ext>
            </a:extLst>
          </p:cNvPr>
          <p:cNvPicPr>
            <a:picLocks noChangeAspect="1"/>
          </p:cNvPicPr>
          <p:nvPr userDrawn="1"/>
        </p:nvPicPr>
        <p:blipFill>
          <a:blip r:embed="rId4"/>
          <a:stretch>
            <a:fillRect/>
          </a:stretch>
        </p:blipFill>
        <p:spPr>
          <a:xfrm>
            <a:off x="908050" y="5647976"/>
            <a:ext cx="3447728" cy="716959"/>
          </a:xfrm>
          <a:prstGeom prst="rect">
            <a:avLst/>
          </a:prstGeom>
        </p:spPr>
      </p:pic>
      <p:sp>
        <p:nvSpPr>
          <p:cNvPr id="2" name="Title 1">
            <a:extLst>
              <a:ext uri="{FF2B5EF4-FFF2-40B4-BE49-F238E27FC236}">
                <a16:creationId xmlns:a16="http://schemas.microsoft.com/office/drawing/2014/main" id="{C0BAE937-4864-4BA1-A98E-5A8CFACCB0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i-FI"/>
          </a:p>
        </p:txBody>
      </p:sp>
      <p:sp>
        <p:nvSpPr>
          <p:cNvPr id="3" name="Subtitle 2">
            <a:extLst>
              <a:ext uri="{FF2B5EF4-FFF2-40B4-BE49-F238E27FC236}">
                <a16:creationId xmlns:a16="http://schemas.microsoft.com/office/drawing/2014/main" id="{B94E812A-7EED-4D29-847B-1EFC81A24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Date Placeholder 3">
            <a:extLst>
              <a:ext uri="{FF2B5EF4-FFF2-40B4-BE49-F238E27FC236}">
                <a16:creationId xmlns:a16="http://schemas.microsoft.com/office/drawing/2014/main" id="{AD1C9588-5E8C-4C78-8E8C-5D944AC9D496}"/>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1C7EF6E8-0FEE-47E0-9308-D5F34E483808}"/>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B299122-0BFE-4BC0-AD98-BBD667416C64}"/>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2105729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7086529-1934-C145-AC06-A54190380C7C}"/>
              </a:ext>
            </a:extLst>
          </p:cNvPr>
          <p:cNvSpPr/>
          <p:nvPr userDrawn="1"/>
        </p:nvSpPr>
        <p:spPr>
          <a:xfrm>
            <a:off x="5698274" y="0"/>
            <a:ext cx="6493726" cy="6858000"/>
          </a:xfrm>
          <a:prstGeom prst="rect">
            <a:avLst/>
          </a:prstGeom>
          <a:solidFill>
            <a:srgbClr val="FFD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I"/>
              <a:t>   </a:t>
            </a:r>
          </a:p>
        </p:txBody>
      </p:sp>
      <p:sp>
        <p:nvSpPr>
          <p:cNvPr id="2" name="Title 1">
            <a:extLst>
              <a:ext uri="{FF2B5EF4-FFF2-40B4-BE49-F238E27FC236}">
                <a16:creationId xmlns:a16="http://schemas.microsoft.com/office/drawing/2014/main" id="{75484E6A-364D-ED0E-43CE-288029B2051E}"/>
              </a:ext>
            </a:extLst>
          </p:cNvPr>
          <p:cNvSpPr>
            <a:spLocks noGrp="1"/>
          </p:cNvSpPr>
          <p:nvPr>
            <p:ph type="title"/>
          </p:nvPr>
        </p:nvSpPr>
        <p:spPr/>
        <p:txBody>
          <a:bodyPr/>
          <a:lstStyle/>
          <a:p>
            <a:r>
              <a:rPr lang="en-US"/>
              <a:t>Click to edit Master title style</a:t>
            </a:r>
            <a:endParaRPr lang="en-FI"/>
          </a:p>
        </p:txBody>
      </p:sp>
      <p:pic>
        <p:nvPicPr>
          <p:cNvPr id="6" name="Picture 5">
            <a:extLst>
              <a:ext uri="{FF2B5EF4-FFF2-40B4-BE49-F238E27FC236}">
                <a16:creationId xmlns:a16="http://schemas.microsoft.com/office/drawing/2014/main" id="{7D407C3A-3887-B89F-D922-92D5B7C0BE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Tree>
    <p:extLst>
      <p:ext uri="{BB962C8B-B14F-4D97-AF65-F5344CB8AC3E}">
        <p14:creationId xmlns:p14="http://schemas.microsoft.com/office/powerpoint/2010/main" val="1373807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B37B78F-858B-11A9-1FCD-7B58C0A2A5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2" name="Title 1">
            <a:extLst>
              <a:ext uri="{FF2B5EF4-FFF2-40B4-BE49-F238E27FC236}">
                <a16:creationId xmlns:a16="http://schemas.microsoft.com/office/drawing/2014/main" id="{2532CD4D-DBB3-40CD-A4B3-B2A9EE2D5DD7}"/>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19D9E590-EE7D-4E79-945D-84CB34F982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F64069B7-B35E-4EC6-82BB-6928A4B2DA80}"/>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60E75BD8-A346-41D6-BED1-2487F0005C10}"/>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54511E78-75BF-4AEA-AA5F-1A50D84E9B8B}"/>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30284207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7DB7CA-B85D-37EF-683D-932AF3716A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2" name="Title 1">
            <a:extLst>
              <a:ext uri="{FF2B5EF4-FFF2-40B4-BE49-F238E27FC236}">
                <a16:creationId xmlns:a16="http://schemas.microsoft.com/office/drawing/2014/main" id="{CE1F238B-FCE6-4521-A58A-E9452951B52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i-FI"/>
          </a:p>
        </p:txBody>
      </p:sp>
      <p:sp>
        <p:nvSpPr>
          <p:cNvPr id="3" name="Text Placeholder 2">
            <a:extLst>
              <a:ext uri="{FF2B5EF4-FFF2-40B4-BE49-F238E27FC236}">
                <a16:creationId xmlns:a16="http://schemas.microsoft.com/office/drawing/2014/main" id="{264ECD44-A2D3-4EB6-9134-7FB5DCCF43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356349-50A2-4067-8949-CDD9CDB6BC88}"/>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89C614E0-CB95-4BB2-B296-BFADAF9D59EC}"/>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C235560D-4433-4313-A276-B113946816FA}"/>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2493983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C9EBFA9-017A-74A6-DE82-BA7A6C321E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2" name="Title 1">
            <a:extLst>
              <a:ext uri="{FF2B5EF4-FFF2-40B4-BE49-F238E27FC236}">
                <a16:creationId xmlns:a16="http://schemas.microsoft.com/office/drawing/2014/main" id="{0F13F46D-75AA-4917-B9F5-D7DE4B3AB766}"/>
              </a:ext>
            </a:extLst>
          </p:cNvPr>
          <p:cNvSpPr>
            <a:spLocks noGrp="1"/>
          </p:cNvSpPr>
          <p:nvPr>
            <p:ph type="title"/>
          </p:nvPr>
        </p:nvSpPr>
        <p:spPr/>
        <p:txBody>
          <a:bodyPr/>
          <a:lstStyle/>
          <a:p>
            <a:r>
              <a:rPr lang="en-US"/>
              <a:t>Click to edit Master title style</a:t>
            </a:r>
            <a:endParaRPr lang="fi-FI"/>
          </a:p>
        </p:txBody>
      </p:sp>
      <p:sp>
        <p:nvSpPr>
          <p:cNvPr id="3" name="Content Placeholder 2">
            <a:extLst>
              <a:ext uri="{FF2B5EF4-FFF2-40B4-BE49-F238E27FC236}">
                <a16:creationId xmlns:a16="http://schemas.microsoft.com/office/drawing/2014/main" id="{11AE1B48-3623-467F-B50F-0513FC5F5E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Content Placeholder 3">
            <a:extLst>
              <a:ext uri="{FF2B5EF4-FFF2-40B4-BE49-F238E27FC236}">
                <a16:creationId xmlns:a16="http://schemas.microsoft.com/office/drawing/2014/main" id="{5151E4C1-EF41-4D5A-902A-97ED74C5EB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Date Placeholder 4">
            <a:extLst>
              <a:ext uri="{FF2B5EF4-FFF2-40B4-BE49-F238E27FC236}">
                <a16:creationId xmlns:a16="http://schemas.microsoft.com/office/drawing/2014/main" id="{CB98467B-D924-440C-BAC1-E8EACA464FDB}"/>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6" name="Footer Placeholder 5">
            <a:extLst>
              <a:ext uri="{FF2B5EF4-FFF2-40B4-BE49-F238E27FC236}">
                <a16:creationId xmlns:a16="http://schemas.microsoft.com/office/drawing/2014/main" id="{1B7CEA59-146A-4AA7-86ED-CF229ECFF956}"/>
              </a:ext>
            </a:extLst>
          </p:cNvPr>
          <p:cNvSpPr>
            <a:spLocks noGrp="1"/>
          </p:cNvSpPr>
          <p:nvPr>
            <p:ph type="ftr" sz="quarter" idx="11"/>
          </p:nvPr>
        </p:nvSpPr>
        <p:spPr/>
        <p:txBody>
          <a:bodyPr/>
          <a:lstStyle/>
          <a:p>
            <a:endParaRPr lang="fi-FI"/>
          </a:p>
        </p:txBody>
      </p:sp>
      <p:sp>
        <p:nvSpPr>
          <p:cNvPr id="7" name="Slide Number Placeholder 6">
            <a:extLst>
              <a:ext uri="{FF2B5EF4-FFF2-40B4-BE49-F238E27FC236}">
                <a16:creationId xmlns:a16="http://schemas.microsoft.com/office/drawing/2014/main" id="{2197C6FA-5D77-4E71-84D7-6A9813E6B27A}"/>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156815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3AF1-0101-4BDE-8BF7-99B43BC82CFF}"/>
              </a:ext>
            </a:extLst>
          </p:cNvPr>
          <p:cNvSpPr>
            <a:spLocks noGrp="1"/>
          </p:cNvSpPr>
          <p:nvPr>
            <p:ph type="title"/>
          </p:nvPr>
        </p:nvSpPr>
        <p:spPr>
          <a:xfrm>
            <a:off x="839788" y="365125"/>
            <a:ext cx="10515600" cy="1325563"/>
          </a:xfrm>
        </p:spPr>
        <p:txBody>
          <a:bodyPr/>
          <a:lstStyle/>
          <a:p>
            <a:r>
              <a:rPr lang="en-US"/>
              <a:t>Click to edit Master title style</a:t>
            </a:r>
            <a:endParaRPr lang="fi-FI"/>
          </a:p>
        </p:txBody>
      </p:sp>
      <p:sp>
        <p:nvSpPr>
          <p:cNvPr id="3" name="Text Placeholder 2">
            <a:extLst>
              <a:ext uri="{FF2B5EF4-FFF2-40B4-BE49-F238E27FC236}">
                <a16:creationId xmlns:a16="http://schemas.microsoft.com/office/drawing/2014/main" id="{57CDE7BE-6ADD-46E2-AB51-2639294A66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86236D-2BDA-4B9E-AF90-5C76338167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Text Placeholder 4">
            <a:extLst>
              <a:ext uri="{FF2B5EF4-FFF2-40B4-BE49-F238E27FC236}">
                <a16:creationId xmlns:a16="http://schemas.microsoft.com/office/drawing/2014/main" id="{7AB14B70-32E5-4387-B6CA-A47518BA0D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CE2897-1C97-4D9D-A643-D96216FC8D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Date Placeholder 6">
            <a:extLst>
              <a:ext uri="{FF2B5EF4-FFF2-40B4-BE49-F238E27FC236}">
                <a16:creationId xmlns:a16="http://schemas.microsoft.com/office/drawing/2014/main" id="{6BB59504-4F27-4C0E-9215-6AC732C2BCF4}"/>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8" name="Footer Placeholder 7">
            <a:extLst>
              <a:ext uri="{FF2B5EF4-FFF2-40B4-BE49-F238E27FC236}">
                <a16:creationId xmlns:a16="http://schemas.microsoft.com/office/drawing/2014/main" id="{2EC07667-9CDF-4986-A747-22DF500EB390}"/>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A1FAF756-950F-482E-B251-EB2077B7F991}"/>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2019365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30B16727-E3FF-953B-E14B-D239FCCE8947}"/>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21728" r="33333" b="11604"/>
          <a:stretch/>
        </p:blipFill>
        <p:spPr>
          <a:xfrm>
            <a:off x="0" y="0"/>
            <a:ext cx="12192000" cy="6858000"/>
          </a:xfrm>
          <a:prstGeom prst="rect">
            <a:avLst/>
          </a:prstGeom>
        </p:spPr>
      </p:pic>
      <p:pic>
        <p:nvPicPr>
          <p:cNvPr id="7" name="Picture 7">
            <a:extLst>
              <a:ext uri="{FF2B5EF4-FFF2-40B4-BE49-F238E27FC236}">
                <a16:creationId xmlns:a16="http://schemas.microsoft.com/office/drawing/2014/main" id="{45975606-3FDA-2D28-7D3A-9279725380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2" name="Title 1">
            <a:extLst>
              <a:ext uri="{FF2B5EF4-FFF2-40B4-BE49-F238E27FC236}">
                <a16:creationId xmlns:a16="http://schemas.microsoft.com/office/drawing/2014/main" id="{6B283612-D6BD-4A1E-A536-CF1B49662004}"/>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FCEB351F-3731-4AF1-B850-452434120D28}"/>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4" name="Footer Placeholder 3">
            <a:extLst>
              <a:ext uri="{FF2B5EF4-FFF2-40B4-BE49-F238E27FC236}">
                <a16:creationId xmlns:a16="http://schemas.microsoft.com/office/drawing/2014/main" id="{DAF83DB5-F83A-4355-91B3-35D55CB2B53C}"/>
              </a:ext>
            </a:extLst>
          </p:cNvPr>
          <p:cNvSpPr>
            <a:spLocks noGrp="1"/>
          </p:cNvSpPr>
          <p:nvPr>
            <p:ph type="ftr" sz="quarter" idx="11"/>
          </p:nvPr>
        </p:nvSpPr>
        <p:spPr/>
        <p:txBody>
          <a:bodyPr/>
          <a:lstStyle/>
          <a:p>
            <a:endParaRPr lang="fi-FI"/>
          </a:p>
        </p:txBody>
      </p:sp>
      <p:sp>
        <p:nvSpPr>
          <p:cNvPr id="5" name="Slide Number Placeholder 4">
            <a:extLst>
              <a:ext uri="{FF2B5EF4-FFF2-40B4-BE49-F238E27FC236}">
                <a16:creationId xmlns:a16="http://schemas.microsoft.com/office/drawing/2014/main" id="{E269116F-99DE-4381-911C-6712E9BBD116}"/>
              </a:ext>
            </a:extLst>
          </p:cNvPr>
          <p:cNvSpPr>
            <a:spLocks noGrp="1"/>
          </p:cNvSpPr>
          <p:nvPr>
            <p:ph type="sldNum" sz="quarter" idx="12"/>
          </p:nvPr>
        </p:nvSpPr>
        <p:spPr/>
        <p:txBody>
          <a:bodyPr/>
          <a:lstStyle/>
          <a:p>
            <a:fld id="{490A02C5-37A6-4100-91DA-30ACF3D5ACD3}" type="slidenum">
              <a:rPr lang="fi-FI" smtClean="0"/>
              <a:t>‹#›</a:t>
            </a:fld>
            <a:endParaRPr lang="fi-FI"/>
          </a:p>
        </p:txBody>
      </p:sp>
    </p:spTree>
    <p:extLst>
      <p:ext uri="{BB962C8B-B14F-4D97-AF65-F5344CB8AC3E}">
        <p14:creationId xmlns:p14="http://schemas.microsoft.com/office/powerpoint/2010/main" val="318710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0B2A7F57-37C2-ED96-FB12-D2E1F3BECF41}"/>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21728" r="33333" b="11604"/>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3358D14C-8681-4F69-A7E5-F57D16968722}"/>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3" name="Footer Placeholder 2">
            <a:extLst>
              <a:ext uri="{FF2B5EF4-FFF2-40B4-BE49-F238E27FC236}">
                <a16:creationId xmlns:a16="http://schemas.microsoft.com/office/drawing/2014/main" id="{3BB8096A-5555-4604-8367-B70B4B188453}"/>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5C5A5D86-B157-4CB5-A622-10BC35B6DC78}"/>
              </a:ext>
            </a:extLst>
          </p:cNvPr>
          <p:cNvSpPr>
            <a:spLocks noGrp="1"/>
          </p:cNvSpPr>
          <p:nvPr>
            <p:ph type="sldNum" sz="quarter" idx="12"/>
          </p:nvPr>
        </p:nvSpPr>
        <p:spPr/>
        <p:txBody>
          <a:bodyPr/>
          <a:lstStyle/>
          <a:p>
            <a:fld id="{490A02C5-37A6-4100-91DA-30ACF3D5ACD3}" type="slidenum">
              <a:rPr lang="fi-FI" smtClean="0"/>
              <a:t>‹#›</a:t>
            </a:fld>
            <a:endParaRPr lang="fi-FI"/>
          </a:p>
        </p:txBody>
      </p:sp>
      <p:pic>
        <p:nvPicPr>
          <p:cNvPr id="11" name="Picture 7">
            <a:extLst>
              <a:ext uri="{FF2B5EF4-FFF2-40B4-BE49-F238E27FC236}">
                <a16:creationId xmlns:a16="http://schemas.microsoft.com/office/drawing/2014/main" id="{49309B11-F73E-A15D-0DFC-A817C0B137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Tree>
    <p:extLst>
      <p:ext uri="{BB962C8B-B14F-4D97-AF65-F5344CB8AC3E}">
        <p14:creationId xmlns:p14="http://schemas.microsoft.com/office/powerpoint/2010/main" val="1757996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B2A184BA-A92C-391A-42C3-D5DC5EBB5ACD}"/>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25996" r="37767" b="11770"/>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3358D14C-8681-4F69-A7E5-F57D16968722}"/>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3" name="Footer Placeholder 2">
            <a:extLst>
              <a:ext uri="{FF2B5EF4-FFF2-40B4-BE49-F238E27FC236}">
                <a16:creationId xmlns:a16="http://schemas.microsoft.com/office/drawing/2014/main" id="{3BB8096A-5555-4604-8367-B70B4B188453}"/>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5C5A5D86-B157-4CB5-A622-10BC35B6DC78}"/>
              </a:ext>
            </a:extLst>
          </p:cNvPr>
          <p:cNvSpPr>
            <a:spLocks noGrp="1"/>
          </p:cNvSpPr>
          <p:nvPr>
            <p:ph type="sldNum" sz="quarter" idx="12"/>
          </p:nvPr>
        </p:nvSpPr>
        <p:spPr/>
        <p:txBody>
          <a:bodyPr/>
          <a:lstStyle/>
          <a:p>
            <a:fld id="{490A02C5-37A6-4100-91DA-30ACF3D5ACD3}" type="slidenum">
              <a:rPr lang="fi-FI" smtClean="0"/>
              <a:t>‹#›</a:t>
            </a:fld>
            <a:endParaRPr lang="fi-FI"/>
          </a:p>
        </p:txBody>
      </p:sp>
      <p:pic>
        <p:nvPicPr>
          <p:cNvPr id="11" name="Picture 7">
            <a:extLst>
              <a:ext uri="{FF2B5EF4-FFF2-40B4-BE49-F238E27FC236}">
                <a16:creationId xmlns:a16="http://schemas.microsoft.com/office/drawing/2014/main" id="{49309B11-F73E-A15D-0DFC-A817C0B137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pic>
        <p:nvPicPr>
          <p:cNvPr id="6" name="Picture 4">
            <a:extLst>
              <a:ext uri="{FF2B5EF4-FFF2-40B4-BE49-F238E27FC236}">
                <a16:creationId xmlns:a16="http://schemas.microsoft.com/office/drawing/2014/main" id="{7F5C8757-69D0-E87E-B3AD-548DDB3835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728" r="33333" b="11604"/>
          <a:stretch/>
        </p:blipFill>
        <p:spPr>
          <a:xfrm>
            <a:off x="0" y="0"/>
            <a:ext cx="12192000" cy="6858000"/>
          </a:xfrm>
          <a:prstGeom prst="rect">
            <a:avLst/>
          </a:prstGeom>
        </p:spPr>
      </p:pic>
    </p:spTree>
    <p:extLst>
      <p:ext uri="{BB962C8B-B14F-4D97-AF65-F5344CB8AC3E}">
        <p14:creationId xmlns:p14="http://schemas.microsoft.com/office/powerpoint/2010/main" val="2382445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11" name="Picture 4">
            <a:extLst>
              <a:ext uri="{FF2B5EF4-FFF2-40B4-BE49-F238E27FC236}">
                <a16:creationId xmlns:a16="http://schemas.microsoft.com/office/drawing/2014/main" id="{15314D3D-B53E-F355-F799-54506950DBFC}"/>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21728" r="33333" b="11604"/>
          <a:stretch/>
        </p:blipFill>
        <p:spPr>
          <a:xfrm>
            <a:off x="0" y="0"/>
            <a:ext cx="12192000" cy="6858000"/>
          </a:xfrm>
          <a:prstGeom prst="rect">
            <a:avLst/>
          </a:prstGeom>
        </p:spPr>
      </p:pic>
      <p:pic>
        <p:nvPicPr>
          <p:cNvPr id="6" name="Picture 7">
            <a:extLst>
              <a:ext uri="{FF2B5EF4-FFF2-40B4-BE49-F238E27FC236}">
                <a16:creationId xmlns:a16="http://schemas.microsoft.com/office/drawing/2014/main" id="{4971C05F-A71A-6E61-4865-771B6B877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75922" y="285170"/>
            <a:ext cx="1785056" cy="356839"/>
          </a:xfrm>
          <a:prstGeom prst="rect">
            <a:avLst/>
          </a:prstGeom>
        </p:spPr>
      </p:pic>
      <p:sp>
        <p:nvSpPr>
          <p:cNvPr id="2" name="Date Placeholder 1">
            <a:extLst>
              <a:ext uri="{FF2B5EF4-FFF2-40B4-BE49-F238E27FC236}">
                <a16:creationId xmlns:a16="http://schemas.microsoft.com/office/drawing/2014/main" id="{3358D14C-8681-4F69-A7E5-F57D16968722}"/>
              </a:ext>
            </a:extLst>
          </p:cNvPr>
          <p:cNvSpPr>
            <a:spLocks noGrp="1"/>
          </p:cNvSpPr>
          <p:nvPr>
            <p:ph type="dt" sz="half" idx="10"/>
          </p:nvPr>
        </p:nvSpPr>
        <p:spPr/>
        <p:txBody>
          <a:bodyPr/>
          <a:lstStyle/>
          <a:p>
            <a:fld id="{B5F0EB96-7856-42CB-9FEE-D38E20815829}" type="datetimeFigureOut">
              <a:rPr lang="fi-FI" smtClean="0"/>
              <a:t>20.5.2026</a:t>
            </a:fld>
            <a:endParaRPr lang="fi-FI"/>
          </a:p>
        </p:txBody>
      </p:sp>
      <p:sp>
        <p:nvSpPr>
          <p:cNvPr id="3" name="Footer Placeholder 2">
            <a:extLst>
              <a:ext uri="{FF2B5EF4-FFF2-40B4-BE49-F238E27FC236}">
                <a16:creationId xmlns:a16="http://schemas.microsoft.com/office/drawing/2014/main" id="{3BB8096A-5555-4604-8367-B70B4B188453}"/>
              </a:ext>
            </a:extLst>
          </p:cNvPr>
          <p:cNvSpPr>
            <a:spLocks noGrp="1"/>
          </p:cNvSpPr>
          <p:nvPr>
            <p:ph type="ftr" sz="quarter" idx="11"/>
          </p:nvPr>
        </p:nvSpPr>
        <p:spPr/>
        <p:txBody>
          <a:bodyPr/>
          <a:lstStyle/>
          <a:p>
            <a:endParaRPr lang="fi-FI"/>
          </a:p>
        </p:txBody>
      </p:sp>
      <p:sp>
        <p:nvSpPr>
          <p:cNvPr id="4" name="Slide Number Placeholder 3">
            <a:extLst>
              <a:ext uri="{FF2B5EF4-FFF2-40B4-BE49-F238E27FC236}">
                <a16:creationId xmlns:a16="http://schemas.microsoft.com/office/drawing/2014/main" id="{5C5A5D86-B157-4CB5-A622-10BC35B6DC78}"/>
              </a:ext>
            </a:extLst>
          </p:cNvPr>
          <p:cNvSpPr>
            <a:spLocks noGrp="1"/>
          </p:cNvSpPr>
          <p:nvPr>
            <p:ph type="sldNum" sz="quarter" idx="12"/>
          </p:nvPr>
        </p:nvSpPr>
        <p:spPr/>
        <p:txBody>
          <a:bodyPr/>
          <a:lstStyle/>
          <a:p>
            <a:fld id="{490A02C5-37A6-4100-91DA-30ACF3D5ACD3}" type="slidenum">
              <a:rPr lang="fi-FI" smtClean="0"/>
              <a:t>‹#›</a:t>
            </a:fld>
            <a:endParaRPr lang="fi-FI"/>
          </a:p>
        </p:txBody>
      </p:sp>
      <p:pic>
        <p:nvPicPr>
          <p:cNvPr id="7" name="Picture 9" descr="A black and grey logo&#10;&#10;AI-generated content may be incorrect.">
            <a:extLst>
              <a:ext uri="{FF2B5EF4-FFF2-40B4-BE49-F238E27FC236}">
                <a16:creationId xmlns:a16="http://schemas.microsoft.com/office/drawing/2014/main" id="{432168AC-0C8C-420D-1F99-85CD6D3D2577}"/>
              </a:ext>
            </a:extLst>
          </p:cNvPr>
          <p:cNvPicPr>
            <a:picLocks noChangeAspect="1"/>
          </p:cNvPicPr>
          <p:nvPr userDrawn="1"/>
        </p:nvPicPr>
        <p:blipFill>
          <a:blip r:embed="rId4"/>
          <a:stretch>
            <a:fillRect/>
          </a:stretch>
        </p:blipFill>
        <p:spPr>
          <a:xfrm>
            <a:off x="104129" y="5838502"/>
            <a:ext cx="2943225" cy="942975"/>
          </a:xfrm>
          <a:prstGeom prst="rect">
            <a:avLst/>
          </a:prstGeom>
        </p:spPr>
      </p:pic>
      <p:pic>
        <p:nvPicPr>
          <p:cNvPr id="8" name="Picture 10" descr="A purple text on a black background&#10;&#10;AI-generated content may be incorrect.">
            <a:extLst>
              <a:ext uri="{FF2B5EF4-FFF2-40B4-BE49-F238E27FC236}">
                <a16:creationId xmlns:a16="http://schemas.microsoft.com/office/drawing/2014/main" id="{A4E7F615-9A97-1F8E-594D-B0C9D900FE21}"/>
              </a:ext>
            </a:extLst>
          </p:cNvPr>
          <p:cNvPicPr>
            <a:picLocks noChangeAspect="1"/>
          </p:cNvPicPr>
          <p:nvPr userDrawn="1"/>
        </p:nvPicPr>
        <p:blipFill>
          <a:blip r:embed="rId5"/>
          <a:stretch>
            <a:fillRect/>
          </a:stretch>
        </p:blipFill>
        <p:spPr>
          <a:xfrm>
            <a:off x="3927852" y="5903885"/>
            <a:ext cx="1590675" cy="809625"/>
          </a:xfrm>
          <a:prstGeom prst="rect">
            <a:avLst/>
          </a:prstGeom>
        </p:spPr>
      </p:pic>
      <p:pic>
        <p:nvPicPr>
          <p:cNvPr id="9" name="Picture 11" descr="A blue sign with white text&#10;&#10;AI-generated content may be incorrect.">
            <a:extLst>
              <a:ext uri="{FF2B5EF4-FFF2-40B4-BE49-F238E27FC236}">
                <a16:creationId xmlns:a16="http://schemas.microsoft.com/office/drawing/2014/main" id="{6997A7AE-40B9-20C7-FC43-87A6B9984286}"/>
              </a:ext>
            </a:extLst>
          </p:cNvPr>
          <p:cNvPicPr>
            <a:picLocks noChangeAspect="1"/>
          </p:cNvPicPr>
          <p:nvPr userDrawn="1"/>
        </p:nvPicPr>
        <p:blipFill>
          <a:blip r:embed="rId6"/>
          <a:stretch>
            <a:fillRect/>
          </a:stretch>
        </p:blipFill>
        <p:spPr>
          <a:xfrm>
            <a:off x="6666693" y="5840117"/>
            <a:ext cx="809625" cy="800100"/>
          </a:xfrm>
          <a:prstGeom prst="rect">
            <a:avLst/>
          </a:prstGeom>
        </p:spPr>
      </p:pic>
      <p:pic>
        <p:nvPicPr>
          <p:cNvPr id="10" name="Picture 12" descr="A black background with text&#10;&#10;AI-generated content may be incorrect.">
            <a:extLst>
              <a:ext uri="{FF2B5EF4-FFF2-40B4-BE49-F238E27FC236}">
                <a16:creationId xmlns:a16="http://schemas.microsoft.com/office/drawing/2014/main" id="{2186C584-6FB0-1B5E-3CCD-3A2E6AA9B0C0}"/>
              </a:ext>
            </a:extLst>
          </p:cNvPr>
          <p:cNvPicPr>
            <a:picLocks noChangeAspect="1"/>
          </p:cNvPicPr>
          <p:nvPr userDrawn="1"/>
        </p:nvPicPr>
        <p:blipFill>
          <a:blip r:embed="rId7"/>
          <a:stretch>
            <a:fillRect/>
          </a:stretch>
        </p:blipFill>
        <p:spPr>
          <a:xfrm>
            <a:off x="8617703" y="5647195"/>
            <a:ext cx="3343275" cy="857250"/>
          </a:xfrm>
          <a:prstGeom prst="rect">
            <a:avLst/>
          </a:prstGeom>
        </p:spPr>
      </p:pic>
    </p:spTree>
    <p:extLst>
      <p:ext uri="{BB962C8B-B14F-4D97-AF65-F5344CB8AC3E}">
        <p14:creationId xmlns:p14="http://schemas.microsoft.com/office/powerpoint/2010/main" val="3750894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erusslide, otsikko ja bullet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A0E9-CCFB-B74E-A750-26AD2372E6AF}"/>
              </a:ext>
            </a:extLst>
          </p:cNvPr>
          <p:cNvSpPr>
            <a:spLocks noGrp="1"/>
          </p:cNvSpPr>
          <p:nvPr>
            <p:ph type="ctrTitle"/>
          </p:nvPr>
        </p:nvSpPr>
        <p:spPr>
          <a:xfrm>
            <a:off x="304800" y="426096"/>
            <a:ext cx="9935206" cy="1368213"/>
          </a:xfrm>
          <a:prstGeom prst="rect">
            <a:avLst/>
          </a:prstGeom>
        </p:spPr>
        <p:txBody>
          <a:bodyPr anchor="t"/>
          <a:lstStyle>
            <a:lvl1pPr algn="l">
              <a:defRPr sz="4000" b="1" i="0">
                <a:solidFill>
                  <a:schemeClr val="bg2"/>
                </a:solidFill>
                <a:latin typeface="Arial Black" panose="020B0604020202020204" pitchFamily="34" charset="0"/>
                <a:cs typeface="Arial Black" panose="020B0604020202020204" pitchFamily="34" charset="0"/>
              </a:defRPr>
            </a:lvl1pPr>
          </a:lstStyle>
          <a:p>
            <a:r>
              <a:rPr lang="en-US" dirty="0"/>
              <a:t>Click to edit Master title style</a:t>
            </a:r>
            <a:endParaRPr lang="fi-FI" dirty="0"/>
          </a:p>
        </p:txBody>
      </p:sp>
      <p:sp>
        <p:nvSpPr>
          <p:cNvPr id="4" name="Text Placeholder 2">
            <a:extLst>
              <a:ext uri="{FF2B5EF4-FFF2-40B4-BE49-F238E27FC236}">
                <a16:creationId xmlns:a16="http://schemas.microsoft.com/office/drawing/2014/main" id="{C55D65E0-DAA0-EE4B-AC0B-0001775569CE}"/>
              </a:ext>
            </a:extLst>
          </p:cNvPr>
          <p:cNvSpPr>
            <a:spLocks noGrp="1"/>
          </p:cNvSpPr>
          <p:nvPr>
            <p:ph type="body" sz="quarter" idx="10"/>
          </p:nvPr>
        </p:nvSpPr>
        <p:spPr>
          <a:xfrm>
            <a:off x="315913" y="1961314"/>
            <a:ext cx="9922961" cy="4319170"/>
          </a:xfrm>
          <a:prstGeom prst="rect">
            <a:avLst/>
          </a:prstGeom>
        </p:spPr>
        <p:txBody>
          <a:bodyPr/>
          <a:lstStyle>
            <a:lvl1pPr marL="304792" indent="-304792">
              <a:buClr>
                <a:schemeClr val="bg2"/>
              </a:buClr>
              <a:buFont typeface="Wingdings" pitchFamily="2" charset="2"/>
              <a:buChar char="§"/>
              <a:defRPr sz="1800" b="1" i="0">
                <a:latin typeface="Corbel" panose="020B0503020204020204" pitchFamily="34" charset="0"/>
              </a:defRPr>
            </a:lvl1pPr>
            <a:lvl2pPr marL="914377" indent="-304792">
              <a:buClr>
                <a:schemeClr val="bg2"/>
              </a:buClr>
              <a:buFont typeface="Wingdings" pitchFamily="2" charset="2"/>
              <a:buChar char="§"/>
              <a:defRPr sz="1700" b="0" i="0">
                <a:latin typeface="Corbel" panose="020B0503020204020204" pitchFamily="34" charset="0"/>
              </a:defRPr>
            </a:lvl2pPr>
            <a:lvl3pPr marL="1523962" indent="-304792">
              <a:buClr>
                <a:schemeClr val="bg2"/>
              </a:buClr>
              <a:buFont typeface="Wingdings" pitchFamily="2" charset="2"/>
              <a:buChar char="§"/>
              <a:defRPr sz="1600" b="0" i="0">
                <a:latin typeface="Corbel" panose="020B0503020204020204" pitchFamily="34" charset="0"/>
              </a:defRPr>
            </a:lvl3pPr>
            <a:lvl4pPr marL="2133547" indent="-304792">
              <a:buClr>
                <a:schemeClr val="bg2"/>
              </a:buClr>
              <a:buFont typeface="Wingdings" pitchFamily="2" charset="2"/>
              <a:buChar char="§"/>
              <a:defRPr sz="1500" b="0" i="0">
                <a:latin typeface="Corbel" panose="020B0503020204020204" pitchFamily="34" charset="0"/>
              </a:defRPr>
            </a:lvl4pPr>
            <a:lvl5pPr marL="2743131" indent="-304792">
              <a:buClr>
                <a:schemeClr val="bg2"/>
              </a:buClr>
              <a:buFont typeface="Wingdings" pitchFamily="2" charset="2"/>
              <a:buChar char="§"/>
              <a:defRPr sz="1400" b="0" i="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Tree>
    <p:extLst>
      <p:ext uri="{BB962C8B-B14F-4D97-AF65-F5344CB8AC3E}">
        <p14:creationId xmlns:p14="http://schemas.microsoft.com/office/powerpoint/2010/main" val="569219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erusslide omavalintaisella vinoneliökuval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A0E9-CCFB-B74E-A750-26AD2372E6AF}"/>
              </a:ext>
            </a:extLst>
          </p:cNvPr>
          <p:cNvSpPr>
            <a:spLocks noGrp="1"/>
          </p:cNvSpPr>
          <p:nvPr>
            <p:ph type="ctrTitle"/>
          </p:nvPr>
        </p:nvSpPr>
        <p:spPr>
          <a:xfrm>
            <a:off x="304801" y="1773637"/>
            <a:ext cx="5975684" cy="1368213"/>
          </a:xfrm>
          <a:prstGeom prst="rect">
            <a:avLst/>
          </a:prstGeom>
        </p:spPr>
        <p:txBody>
          <a:bodyPr anchor="t"/>
          <a:lstStyle>
            <a:lvl1pPr algn="l">
              <a:defRPr sz="4000" b="1" i="0">
                <a:solidFill>
                  <a:schemeClr val="bg2"/>
                </a:solidFill>
                <a:latin typeface="Arial Black" panose="020B0604020202020204" pitchFamily="34" charset="0"/>
                <a:cs typeface="Arial Black" panose="020B0604020202020204" pitchFamily="34" charset="0"/>
              </a:defRPr>
            </a:lvl1pPr>
          </a:lstStyle>
          <a:p>
            <a:r>
              <a:rPr lang="en-US" dirty="0"/>
              <a:t>Click to edit Master title style</a:t>
            </a:r>
            <a:endParaRPr lang="fi-FI" dirty="0"/>
          </a:p>
        </p:txBody>
      </p:sp>
      <p:sp>
        <p:nvSpPr>
          <p:cNvPr id="4" name="Text Placeholder 2">
            <a:extLst>
              <a:ext uri="{FF2B5EF4-FFF2-40B4-BE49-F238E27FC236}">
                <a16:creationId xmlns:a16="http://schemas.microsoft.com/office/drawing/2014/main" id="{C55D65E0-DAA0-EE4B-AC0B-0001775569CE}"/>
              </a:ext>
            </a:extLst>
          </p:cNvPr>
          <p:cNvSpPr>
            <a:spLocks noGrp="1"/>
          </p:cNvSpPr>
          <p:nvPr>
            <p:ph type="body" sz="quarter" idx="10"/>
          </p:nvPr>
        </p:nvSpPr>
        <p:spPr>
          <a:xfrm>
            <a:off x="315914" y="3308855"/>
            <a:ext cx="4929854" cy="2767097"/>
          </a:xfrm>
          <a:prstGeom prst="rect">
            <a:avLst/>
          </a:prstGeom>
        </p:spPr>
        <p:txBody>
          <a:bodyPr/>
          <a:lstStyle>
            <a:lvl1pPr marL="304792" indent="-304792">
              <a:buClr>
                <a:schemeClr val="bg2"/>
              </a:buClr>
              <a:buFont typeface="Wingdings" pitchFamily="2" charset="2"/>
              <a:buChar char="§"/>
              <a:defRPr sz="1800" b="1" i="0">
                <a:latin typeface="Corbel" panose="020B0503020204020204" pitchFamily="34" charset="0"/>
              </a:defRPr>
            </a:lvl1pPr>
            <a:lvl2pPr marL="914377" indent="-304792">
              <a:buClr>
                <a:schemeClr val="bg2"/>
              </a:buClr>
              <a:buFont typeface="Wingdings" pitchFamily="2" charset="2"/>
              <a:buChar char="§"/>
              <a:defRPr sz="1700" b="0" i="0">
                <a:latin typeface="Corbel" panose="020B0503020204020204" pitchFamily="34" charset="0"/>
              </a:defRPr>
            </a:lvl2pPr>
            <a:lvl3pPr marL="1523962" indent="-304792">
              <a:buClr>
                <a:schemeClr val="bg2"/>
              </a:buClr>
              <a:buFont typeface="Wingdings" pitchFamily="2" charset="2"/>
              <a:buChar char="§"/>
              <a:defRPr sz="1600" b="0" i="0">
                <a:latin typeface="Corbel" panose="020B0503020204020204" pitchFamily="34" charset="0"/>
              </a:defRPr>
            </a:lvl3pPr>
            <a:lvl4pPr marL="2133547" indent="-304792">
              <a:buClr>
                <a:schemeClr val="bg2"/>
              </a:buClr>
              <a:buFont typeface="Wingdings" pitchFamily="2" charset="2"/>
              <a:buChar char="§"/>
              <a:defRPr sz="1500" b="0" i="0">
                <a:latin typeface="Corbel" panose="020B0503020204020204" pitchFamily="34" charset="0"/>
              </a:defRPr>
            </a:lvl4pPr>
            <a:lvl5pPr marL="2743131" indent="-304792">
              <a:buClr>
                <a:schemeClr val="bg2"/>
              </a:buClr>
              <a:buFont typeface="Wingdings" pitchFamily="2" charset="2"/>
              <a:buChar char="§"/>
              <a:defRPr sz="1400" b="0" i="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i-FI" dirty="0"/>
          </a:p>
        </p:txBody>
      </p:sp>
      <p:sp>
        <p:nvSpPr>
          <p:cNvPr id="5" name="Picture Placeholder 4">
            <a:extLst>
              <a:ext uri="{FF2B5EF4-FFF2-40B4-BE49-F238E27FC236}">
                <a16:creationId xmlns:a16="http://schemas.microsoft.com/office/drawing/2014/main" id="{46041F35-F8CB-004E-B918-DA4EE8878310}"/>
              </a:ext>
            </a:extLst>
          </p:cNvPr>
          <p:cNvSpPr>
            <a:spLocks noGrp="1"/>
          </p:cNvSpPr>
          <p:nvPr>
            <p:ph type="pic" sz="quarter" idx="11" hasCustomPrompt="1"/>
          </p:nvPr>
        </p:nvSpPr>
        <p:spPr>
          <a:xfrm>
            <a:off x="4174790" y="0"/>
            <a:ext cx="8017210" cy="6581274"/>
          </a:xfrm>
          <a:custGeom>
            <a:avLst/>
            <a:gdLst>
              <a:gd name="connsiteX0" fmla="*/ 0 w 5394325"/>
              <a:gd name="connsiteY0" fmla="*/ 0 h 6581274"/>
              <a:gd name="connsiteX1" fmla="*/ 5394325 w 5394325"/>
              <a:gd name="connsiteY1" fmla="*/ 0 h 6581274"/>
              <a:gd name="connsiteX2" fmla="*/ 5394325 w 5394325"/>
              <a:gd name="connsiteY2" fmla="*/ 6581274 h 6581274"/>
              <a:gd name="connsiteX3" fmla="*/ 0 w 5394325"/>
              <a:gd name="connsiteY3" fmla="*/ 6581274 h 6581274"/>
              <a:gd name="connsiteX4" fmla="*/ 0 w 5394325"/>
              <a:gd name="connsiteY4" fmla="*/ 0 h 6581274"/>
              <a:gd name="connsiteX0" fmla="*/ 2622885 w 8017210"/>
              <a:gd name="connsiteY0" fmla="*/ 0 h 6581274"/>
              <a:gd name="connsiteX1" fmla="*/ 8017210 w 8017210"/>
              <a:gd name="connsiteY1" fmla="*/ 0 h 6581274"/>
              <a:gd name="connsiteX2" fmla="*/ 8017210 w 8017210"/>
              <a:gd name="connsiteY2" fmla="*/ 6581274 h 6581274"/>
              <a:gd name="connsiteX3" fmla="*/ 0 w 8017210"/>
              <a:gd name="connsiteY3" fmla="*/ 6569243 h 6581274"/>
              <a:gd name="connsiteX4" fmla="*/ 2622885 w 8017210"/>
              <a:gd name="connsiteY4" fmla="*/ 0 h 6581274"/>
              <a:gd name="connsiteX0" fmla="*/ 3332748 w 8017210"/>
              <a:gd name="connsiteY0" fmla="*/ 0 h 6581274"/>
              <a:gd name="connsiteX1" fmla="*/ 8017210 w 8017210"/>
              <a:gd name="connsiteY1" fmla="*/ 0 h 6581274"/>
              <a:gd name="connsiteX2" fmla="*/ 8017210 w 8017210"/>
              <a:gd name="connsiteY2" fmla="*/ 6581274 h 6581274"/>
              <a:gd name="connsiteX3" fmla="*/ 0 w 8017210"/>
              <a:gd name="connsiteY3" fmla="*/ 6569243 h 6581274"/>
              <a:gd name="connsiteX4" fmla="*/ 3332748 w 8017210"/>
              <a:gd name="connsiteY4" fmla="*/ 0 h 6581274"/>
              <a:gd name="connsiteX0" fmla="*/ 3537285 w 8017210"/>
              <a:gd name="connsiteY0" fmla="*/ 0 h 6581274"/>
              <a:gd name="connsiteX1" fmla="*/ 8017210 w 8017210"/>
              <a:gd name="connsiteY1" fmla="*/ 0 h 6581274"/>
              <a:gd name="connsiteX2" fmla="*/ 8017210 w 8017210"/>
              <a:gd name="connsiteY2" fmla="*/ 6581274 h 6581274"/>
              <a:gd name="connsiteX3" fmla="*/ 0 w 8017210"/>
              <a:gd name="connsiteY3" fmla="*/ 6569243 h 6581274"/>
              <a:gd name="connsiteX4" fmla="*/ 3537285 w 8017210"/>
              <a:gd name="connsiteY4" fmla="*/ 0 h 6581274"/>
              <a:gd name="connsiteX0" fmla="*/ 3898233 w 8017210"/>
              <a:gd name="connsiteY0" fmla="*/ 0 h 6581274"/>
              <a:gd name="connsiteX1" fmla="*/ 8017210 w 8017210"/>
              <a:gd name="connsiteY1" fmla="*/ 0 h 6581274"/>
              <a:gd name="connsiteX2" fmla="*/ 8017210 w 8017210"/>
              <a:gd name="connsiteY2" fmla="*/ 6581274 h 6581274"/>
              <a:gd name="connsiteX3" fmla="*/ 0 w 8017210"/>
              <a:gd name="connsiteY3" fmla="*/ 6569243 h 6581274"/>
              <a:gd name="connsiteX4" fmla="*/ 3898233 w 8017210"/>
              <a:gd name="connsiteY4" fmla="*/ 0 h 6581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7210" h="6581274">
                <a:moveTo>
                  <a:pt x="3898233" y="0"/>
                </a:moveTo>
                <a:lnTo>
                  <a:pt x="8017210" y="0"/>
                </a:lnTo>
                <a:lnTo>
                  <a:pt x="8017210" y="6581274"/>
                </a:lnTo>
                <a:lnTo>
                  <a:pt x="0" y="6569243"/>
                </a:lnTo>
                <a:lnTo>
                  <a:pt x="3898233" y="0"/>
                </a:lnTo>
                <a:close/>
              </a:path>
            </a:pathLst>
          </a:custGeom>
        </p:spPr>
        <p:txBody>
          <a:bodyPr/>
          <a:lstStyle>
            <a:lvl1pPr marL="0" indent="0">
              <a:buNone/>
              <a:defRPr lang="fi-FI" b="1" i="0" u="none" strike="noStrike" smtClean="0">
                <a:effectLst/>
              </a:defRPr>
            </a:lvl1pPr>
          </a:lstStyle>
          <a:p>
            <a:r>
              <a:rPr lang="fi-FI" b="1" i="0" u="none" strike="noStrike" dirty="0" err="1">
                <a:solidFill>
                  <a:srgbClr val="000000"/>
                </a:solidFill>
                <a:effectLst/>
                <a:latin typeface="Verdana" panose="020B0604030504040204" pitchFamily="34" charset="0"/>
              </a:rPr>
              <a:t>Click</a:t>
            </a:r>
            <a:r>
              <a:rPr lang="fi-FI" b="1" i="0" u="none" strike="noStrike" dirty="0">
                <a:solidFill>
                  <a:srgbClr val="000000"/>
                </a:solidFill>
                <a:effectLst/>
                <a:latin typeface="Verdana" panose="020B0604030504040204" pitchFamily="34" charset="0"/>
              </a:rPr>
              <a:t> to </a:t>
            </a:r>
            <a:r>
              <a:rPr lang="fi-FI" b="1" i="0" u="none" strike="noStrike" dirty="0" err="1">
                <a:solidFill>
                  <a:srgbClr val="000000"/>
                </a:solidFill>
                <a:effectLst/>
                <a:latin typeface="Verdana" panose="020B0604030504040204" pitchFamily="34" charset="0"/>
              </a:rPr>
              <a:t>insert</a:t>
            </a:r>
            <a:r>
              <a:rPr lang="fi-FI" b="1" i="0" u="none" strike="noStrike" dirty="0">
                <a:solidFill>
                  <a:srgbClr val="000000"/>
                </a:solidFill>
                <a:effectLst/>
                <a:latin typeface="Verdana" panose="020B0604030504040204" pitchFamily="34" charset="0"/>
              </a:rPr>
              <a:t> a </a:t>
            </a:r>
            <a:r>
              <a:rPr lang="fi-FI" b="1" i="0" u="none" strike="noStrike" dirty="0" err="1">
                <a:solidFill>
                  <a:srgbClr val="000000"/>
                </a:solidFill>
                <a:effectLst/>
                <a:latin typeface="Verdana" panose="020B0604030504040204" pitchFamily="34" charset="0"/>
              </a:rPr>
              <a:t>picture</a:t>
            </a:r>
            <a:endParaRPr lang="fi-FI" dirty="0"/>
          </a:p>
        </p:txBody>
      </p:sp>
      <p:pic>
        <p:nvPicPr>
          <p:cNvPr id="6" name="Picture 5">
            <a:extLst>
              <a:ext uri="{FF2B5EF4-FFF2-40B4-BE49-F238E27FC236}">
                <a16:creationId xmlns:a16="http://schemas.microsoft.com/office/drawing/2014/main" id="{D76D7908-EE2E-FA44-9C33-DD395A4FB9B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6897" y="440720"/>
            <a:ext cx="808756" cy="808756"/>
          </a:xfrm>
          <a:prstGeom prst="rect">
            <a:avLst/>
          </a:prstGeom>
        </p:spPr>
      </p:pic>
    </p:spTree>
    <p:extLst>
      <p:ext uri="{BB962C8B-B14F-4D97-AF65-F5344CB8AC3E}">
        <p14:creationId xmlns:p14="http://schemas.microsoft.com/office/powerpoint/2010/main" val="1842458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E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58CC0-B99F-4FBC-A807-A4DF1DCD6C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i-FI"/>
          </a:p>
        </p:txBody>
      </p:sp>
      <p:sp>
        <p:nvSpPr>
          <p:cNvPr id="3" name="Text Placeholder 2">
            <a:extLst>
              <a:ext uri="{FF2B5EF4-FFF2-40B4-BE49-F238E27FC236}">
                <a16:creationId xmlns:a16="http://schemas.microsoft.com/office/drawing/2014/main" id="{73AC6F62-F055-471C-AB11-0418AFE0FD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Date Placeholder 3">
            <a:extLst>
              <a:ext uri="{FF2B5EF4-FFF2-40B4-BE49-F238E27FC236}">
                <a16:creationId xmlns:a16="http://schemas.microsoft.com/office/drawing/2014/main" id="{43547943-A7F8-4D86-BA0E-9AD58D2BA1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0EB96-7856-42CB-9FEE-D38E20815829}" type="datetimeFigureOut">
              <a:rPr lang="fi-FI" smtClean="0"/>
              <a:t>20.5.2026</a:t>
            </a:fld>
            <a:endParaRPr lang="fi-FI"/>
          </a:p>
        </p:txBody>
      </p:sp>
      <p:sp>
        <p:nvSpPr>
          <p:cNvPr id="5" name="Footer Placeholder 4">
            <a:extLst>
              <a:ext uri="{FF2B5EF4-FFF2-40B4-BE49-F238E27FC236}">
                <a16:creationId xmlns:a16="http://schemas.microsoft.com/office/drawing/2014/main" id="{36A76190-ED2F-4DDF-9A2A-C508EB686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a:extLst>
              <a:ext uri="{FF2B5EF4-FFF2-40B4-BE49-F238E27FC236}">
                <a16:creationId xmlns:a16="http://schemas.microsoft.com/office/drawing/2014/main" id="{97736E0B-C6A4-4ACE-BA7E-047B15B1E9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0A02C5-37A6-4100-91DA-30ACF3D5ACD3}" type="slidenum">
              <a:rPr lang="fi-FI" smtClean="0"/>
              <a:t>‹#›</a:t>
            </a:fld>
            <a:endParaRPr lang="fi-FI"/>
          </a:p>
        </p:txBody>
      </p:sp>
    </p:spTree>
    <p:extLst>
      <p:ext uri="{BB962C8B-B14F-4D97-AF65-F5344CB8AC3E}">
        <p14:creationId xmlns:p14="http://schemas.microsoft.com/office/powerpoint/2010/main" val="38471421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58" r:id="rId4"/>
    <p:sldLayoutId id="2147483650" r:id="rId5"/>
    <p:sldLayoutId id="2147483651" r:id="rId6"/>
    <p:sldLayoutId id="2147483652" r:id="rId7"/>
    <p:sldLayoutId id="2147483653" r:id="rId8"/>
    <p:sldLayoutId id="2147483654" r:id="rId9"/>
    <p:sldLayoutId id="2147483655" r:id="rId10"/>
    <p:sldLayoutId id="2147483657" r:id="rId11"/>
    <p:sldLayoutId id="2147483656" r:id="rId12"/>
    <p:sldLayoutId id="2147483663" r:id="rId13"/>
    <p:sldLayoutId id="2147483664" r:id="rId14"/>
  </p:sldLayoutIdLst>
  <p:txStyles>
    <p:title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hyperlink" Target="https://researchleap.com/environmental-accounting-cornerstone-corporate-sustainability-reporting/" TargetMode="External"/><Relationship Id="rId2" Type="http://schemas.openxmlformats.org/officeDocument/2006/relationships/image" Target="../media/image17.jpg"/><Relationship Id="rId1" Type="http://schemas.openxmlformats.org/officeDocument/2006/relationships/slideLayout" Target="../slideLayouts/slideLayout5.xml"/><Relationship Id="rId4" Type="http://schemas.openxmlformats.org/officeDocument/2006/relationships/hyperlink" Target="https://creativecommons.org/licenses/by/3.0/"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chemicalleasing.com/" TargetMode="External"/><Relationship Id="rId7" Type="http://schemas.openxmlformats.org/officeDocument/2006/relationships/hyperlink" Target="https://safechem.com/en/" TargetMode="External"/><Relationship Id="rId2" Type="http://schemas.openxmlformats.org/officeDocument/2006/relationships/hyperlink" Target="https://safechem.com/en/metal-cleaning/complease" TargetMode="Externa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hyperlink" Target="https://chemicalleasing.com/chemical-leasing-in-practice/" TargetMode="Externa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hyperlink" Target="https://www.geograph.ie/photo/3939164" TargetMode="External"/><Relationship Id="rId2" Type="http://schemas.openxmlformats.org/officeDocument/2006/relationships/image" Target="../media/image22.jpg"/><Relationship Id="rId1" Type="http://schemas.openxmlformats.org/officeDocument/2006/relationships/slideLayout" Target="../slideLayouts/slideLayout5.xml"/><Relationship Id="rId4" Type="http://schemas.openxmlformats.org/officeDocument/2006/relationships/hyperlink" Target="https://creativecommons.org/licenses/by-sa/3.0/"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tulu.io/" TargetMode="External"/><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https://www.ellenmacarthurfoundation.org/resources/business/example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hyperlink" Target="http://greenhomesforsale.ca/" TargetMode="External"/><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www.flickr.com/photos/markusspiske/48755259837"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hyperlink" Target="https://finance.yahoo.com/sectors/technology/articles/ai-era-reordering-4-paths-160015593.html" TargetMode="External"/><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hyperlink" Target="https://commons.wikimedia.org/wiki/File%3A20_questions_1954.JP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microsoft.com/office/2018/10/relationships/comments" Target="../comments/modernComment_144_F58290FC.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urly.fi/47J2"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9.jpeg"/><Relationship Id="rId7" Type="http://schemas.openxmlformats.org/officeDocument/2006/relationships/image" Target="../media/image41.sv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hyperlink" Target="https://www.linkedin.com/showcase/kiehkura/" TargetMode="External"/><Relationship Id="rId4" Type="http://schemas.openxmlformats.org/officeDocument/2006/relationships/hyperlink" Target="https://kiehkura.fi/fi/"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6.sv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1C78A-E9DA-BBC7-0687-31FA30D04FE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2BE1623-6F96-E58A-2FF4-DB04CBEDC702}"/>
              </a:ext>
            </a:extLst>
          </p:cNvPr>
          <p:cNvSpPr txBox="1">
            <a:spLocks/>
          </p:cNvSpPr>
          <p:nvPr/>
        </p:nvSpPr>
        <p:spPr>
          <a:xfrm>
            <a:off x="1267233" y="1710159"/>
            <a:ext cx="9932905" cy="34376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4400" b="1" dirty="0" err="1">
                <a:latin typeface="Bahnschrift"/>
              </a:rPr>
              <a:t>Arvonluonti</a:t>
            </a:r>
            <a:r>
              <a:rPr lang="en-US" sz="4400" b="1" dirty="0">
                <a:latin typeface="Bahnschrift"/>
              </a:rPr>
              <a:t> </a:t>
            </a:r>
            <a:r>
              <a:rPr lang="en-US" sz="4400" b="1" dirty="0" err="1">
                <a:latin typeface="Bahnschrift"/>
              </a:rPr>
              <a:t>kiertotaloudella</a:t>
            </a:r>
            <a:r>
              <a:rPr lang="en-US" sz="4400" b="1" dirty="0">
                <a:latin typeface="Bahnschrift"/>
              </a:rPr>
              <a:t>,</a:t>
            </a:r>
            <a:br>
              <a:rPr lang="en-US" sz="4400" b="1" dirty="0">
                <a:latin typeface="Bahnschrift"/>
              </a:rPr>
            </a:br>
            <a:r>
              <a:rPr lang="en-US" sz="4400" b="1" dirty="0">
                <a:latin typeface="Bahnschrift"/>
              </a:rPr>
              <a:t>Markku Anttonen, </a:t>
            </a:r>
            <a:endParaRPr lang="en-US" dirty="0"/>
          </a:p>
          <a:p>
            <a:r>
              <a:rPr lang="en-US" sz="4400" b="1" dirty="0" err="1">
                <a:latin typeface="Bahnschrift"/>
              </a:rPr>
              <a:t>tutkimusohjelmajohtaja</a:t>
            </a:r>
            <a:r>
              <a:rPr lang="en-US" sz="4400" b="1" dirty="0">
                <a:latin typeface="Bahnschrift"/>
              </a:rPr>
              <a:t>, </a:t>
            </a:r>
            <a:endParaRPr lang="en-US" dirty="0"/>
          </a:p>
          <a:p>
            <a:r>
              <a:rPr lang="en-US" sz="4400" b="1" dirty="0">
                <a:latin typeface="Bahnschrift"/>
              </a:rPr>
              <a:t>Laurea-</a:t>
            </a:r>
            <a:r>
              <a:rPr lang="en-US" sz="4400" b="1" dirty="0" err="1">
                <a:latin typeface="Bahnschrift"/>
              </a:rPr>
              <a:t>ammattikorkeakoulu</a:t>
            </a:r>
            <a:endParaRPr lang="en-US" dirty="0" err="1"/>
          </a:p>
        </p:txBody>
      </p:sp>
    </p:spTree>
    <p:extLst>
      <p:ext uri="{BB962C8B-B14F-4D97-AF65-F5344CB8AC3E}">
        <p14:creationId xmlns:p14="http://schemas.microsoft.com/office/powerpoint/2010/main" val="3438497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153AE5B-1F8D-7E5F-A7D5-33767EAD89FF}"/>
              </a:ext>
            </a:extLst>
          </p:cNvPr>
          <p:cNvPicPr>
            <a:picLocks noChangeAspect="1"/>
          </p:cNvPicPr>
          <p:nvPr/>
        </p:nvPicPr>
        <p:blipFill>
          <a:blip r:embed="rId2"/>
          <a:stretch>
            <a:fillRect/>
          </a:stretch>
        </p:blipFill>
        <p:spPr>
          <a:xfrm>
            <a:off x="1470067" y="346167"/>
            <a:ext cx="1124179" cy="1588946"/>
          </a:xfrm>
          <a:prstGeom prst="rect">
            <a:avLst/>
          </a:prstGeom>
        </p:spPr>
      </p:pic>
      <p:pic>
        <p:nvPicPr>
          <p:cNvPr id="9" name="Picture 8">
            <a:extLst>
              <a:ext uri="{FF2B5EF4-FFF2-40B4-BE49-F238E27FC236}">
                <a16:creationId xmlns:a16="http://schemas.microsoft.com/office/drawing/2014/main" id="{DCCB4B21-1C06-60A7-636E-9BE4D13015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2988" y="346167"/>
            <a:ext cx="1121780" cy="1586330"/>
          </a:xfrm>
          <a:prstGeom prst="rect">
            <a:avLst/>
          </a:prstGeom>
        </p:spPr>
      </p:pic>
      <p:pic>
        <p:nvPicPr>
          <p:cNvPr id="8" name="Picture 7">
            <a:hlinkClick r:id="" action="ppaction://noaction"/>
            <a:extLst>
              <a:ext uri="{FF2B5EF4-FFF2-40B4-BE49-F238E27FC236}">
                <a16:creationId xmlns:a16="http://schemas.microsoft.com/office/drawing/2014/main" id="{5BBBB8A7-59FC-33C6-F43A-D91237C915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8987" y="346166"/>
            <a:ext cx="1114396" cy="1586329"/>
          </a:xfrm>
          <a:prstGeom prst="rect">
            <a:avLst/>
          </a:prstGeom>
        </p:spPr>
      </p:pic>
      <p:pic>
        <p:nvPicPr>
          <p:cNvPr id="4" name="Picture 3">
            <a:extLst>
              <a:ext uri="{FF2B5EF4-FFF2-40B4-BE49-F238E27FC236}">
                <a16:creationId xmlns:a16="http://schemas.microsoft.com/office/drawing/2014/main" id="{DDDE47C5-A2EA-6677-4498-BAFF60E254B2}"/>
              </a:ext>
            </a:extLst>
          </p:cNvPr>
          <p:cNvPicPr>
            <a:picLocks noChangeAspect="1"/>
          </p:cNvPicPr>
          <p:nvPr/>
        </p:nvPicPr>
        <p:blipFill>
          <a:blip r:embed="rId5"/>
          <a:stretch>
            <a:fillRect/>
          </a:stretch>
        </p:blipFill>
        <p:spPr>
          <a:xfrm>
            <a:off x="1237689" y="2639045"/>
            <a:ext cx="1588934" cy="1588934"/>
          </a:xfrm>
          <a:prstGeom prst="rect">
            <a:avLst/>
          </a:prstGeom>
        </p:spPr>
      </p:pic>
      <p:pic>
        <p:nvPicPr>
          <p:cNvPr id="6" name="Picture 5">
            <a:hlinkClick r:id="" action="ppaction://noaction"/>
            <a:extLst>
              <a:ext uri="{FF2B5EF4-FFF2-40B4-BE49-F238E27FC236}">
                <a16:creationId xmlns:a16="http://schemas.microsoft.com/office/drawing/2014/main" id="{E2331C95-EB84-C4F0-CC07-0E75D948AD3D}"/>
              </a:ext>
            </a:extLst>
          </p:cNvPr>
          <p:cNvPicPr>
            <a:picLocks noChangeAspect="1"/>
          </p:cNvPicPr>
          <p:nvPr/>
        </p:nvPicPr>
        <p:blipFill>
          <a:blip r:embed="rId6"/>
          <a:stretch>
            <a:fillRect/>
          </a:stretch>
        </p:blipFill>
        <p:spPr>
          <a:xfrm>
            <a:off x="887856" y="4930536"/>
            <a:ext cx="2285435" cy="1582664"/>
          </a:xfrm>
          <a:prstGeom prst="rect">
            <a:avLst/>
          </a:prstGeom>
        </p:spPr>
      </p:pic>
      <p:sp>
        <p:nvSpPr>
          <p:cNvPr id="5" name="Title 1">
            <a:extLst>
              <a:ext uri="{FF2B5EF4-FFF2-40B4-BE49-F238E27FC236}">
                <a16:creationId xmlns:a16="http://schemas.microsoft.com/office/drawing/2014/main" id="{08D612EA-8BDF-FF46-468B-3B0B3E209606}"/>
              </a:ext>
            </a:extLst>
          </p:cNvPr>
          <p:cNvSpPr>
            <a:spLocks noGrp="1"/>
          </p:cNvSpPr>
          <p:nvPr>
            <p:ph type="title"/>
          </p:nvPr>
        </p:nvSpPr>
        <p:spPr>
          <a:xfrm>
            <a:off x="4481973" y="2892583"/>
            <a:ext cx="6868620" cy="1016898"/>
          </a:xfrm>
        </p:spPr>
        <p:txBody>
          <a:bodyPr vert="horz" lIns="91440" tIns="45720" rIns="91440" bIns="45720" rtlCol="0" anchor="ctr">
            <a:normAutofit/>
          </a:bodyPr>
          <a:lstStyle/>
          <a:p>
            <a:r>
              <a:rPr lang="en-US" sz="4000" b="1" kern="1200" dirty="0"/>
              <a:t>Kuka, </a:t>
            </a:r>
            <a:r>
              <a:rPr lang="en-US" sz="4000" b="1" kern="1200" dirty="0" err="1"/>
              <a:t>mitä</a:t>
            </a:r>
            <a:r>
              <a:rPr lang="en-US" sz="4000" b="1" dirty="0"/>
              <a:t>?</a:t>
            </a:r>
            <a:endParaRPr lang="en-US" sz="4000" b="1" kern="1200" dirty="0"/>
          </a:p>
        </p:txBody>
      </p:sp>
      <p:pic>
        <p:nvPicPr>
          <p:cNvPr id="7" name="Picture 6">
            <a:extLst>
              <a:ext uri="{FF2B5EF4-FFF2-40B4-BE49-F238E27FC236}">
                <a16:creationId xmlns:a16="http://schemas.microsoft.com/office/drawing/2014/main" id="{F0C2E143-B82A-FAB6-FD6F-FFA2843C61D5}"/>
              </a:ext>
            </a:extLst>
          </p:cNvPr>
          <p:cNvPicPr>
            <a:picLocks noChangeAspect="1"/>
          </p:cNvPicPr>
          <p:nvPr/>
        </p:nvPicPr>
        <p:blipFill>
          <a:blip r:embed="rId7"/>
          <a:stretch>
            <a:fillRect/>
          </a:stretch>
        </p:blipFill>
        <p:spPr>
          <a:xfrm>
            <a:off x="10314939" y="346166"/>
            <a:ext cx="1110425" cy="1586323"/>
          </a:xfrm>
          <a:prstGeom prst="rect">
            <a:avLst/>
          </a:prstGeom>
        </p:spPr>
      </p:pic>
      <p:sp>
        <p:nvSpPr>
          <p:cNvPr id="11" name="Content Placeholder 2">
            <a:extLst>
              <a:ext uri="{FF2B5EF4-FFF2-40B4-BE49-F238E27FC236}">
                <a16:creationId xmlns:a16="http://schemas.microsoft.com/office/drawing/2014/main" id="{025FA8D6-E9AC-BF19-8A25-D194AB94BF6F}"/>
              </a:ext>
            </a:extLst>
          </p:cNvPr>
          <p:cNvSpPr txBox="1">
            <a:spLocks/>
          </p:cNvSpPr>
          <p:nvPr/>
        </p:nvSpPr>
        <p:spPr>
          <a:xfrm>
            <a:off x="4485180" y="3691890"/>
            <a:ext cx="6868620" cy="30518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Tohtori Aalto-yliopiston kauppakorkeakoulusta kestävää kehitystä / arvonluontia edistävistä palveluista 2013. Tätä ennen tein yli 10 vuotta tutkimusta samoista teemoista ja työskentelin organisaatioiden ympäristöjohtamisen parissa. </a:t>
            </a:r>
          </a:p>
          <a:p>
            <a:r>
              <a:rPr lang="en-US" sz="1600"/>
              <a:t>Toimin yrittäjänä – konsultointia ja T&amp;K –hankkeita em. teemoista.</a:t>
            </a:r>
          </a:p>
          <a:p>
            <a:r>
              <a:rPr lang="en-US" sz="1600"/>
              <a:t>Ennen Laureaan siirtymistä toimin tutkijana mm. Helsingin yliopiston Kuluttajatutkimuskeskuksessa.</a:t>
            </a:r>
          </a:p>
          <a:p>
            <a:r>
              <a:rPr lang="en-US" sz="1600"/>
              <a:t>2020 eteenpäin Palveluliiketoiminta ja Kiertotalous tutkimusohjelman johtajana Laureassa. Tutkimusohjelma konkretisoi teemojensa kautta kestävän tulevaisuuden tavoitteita ja kehittää ratkaisuja näiden tavoitteiden saavuttamiseksi.	</a:t>
            </a:r>
          </a:p>
          <a:p>
            <a:endParaRPr lang="en-US" sz="1600" dirty="0"/>
          </a:p>
        </p:txBody>
      </p:sp>
      <p:sp>
        <p:nvSpPr>
          <p:cNvPr id="12" name="TextBox 11">
            <a:extLst>
              <a:ext uri="{FF2B5EF4-FFF2-40B4-BE49-F238E27FC236}">
                <a16:creationId xmlns:a16="http://schemas.microsoft.com/office/drawing/2014/main" id="{8EF602AA-D8AA-3DB1-2399-CE93097139BF}"/>
              </a:ext>
            </a:extLst>
          </p:cNvPr>
          <p:cNvSpPr txBox="1"/>
          <p:nvPr/>
        </p:nvSpPr>
        <p:spPr>
          <a:xfrm>
            <a:off x="1091598" y="4220886"/>
            <a:ext cx="1877950" cy="369332"/>
          </a:xfrm>
          <a:prstGeom prst="rect">
            <a:avLst/>
          </a:prstGeom>
          <a:noFill/>
        </p:spPr>
        <p:txBody>
          <a:bodyPr wrap="none" rtlCol="0">
            <a:spAutoFit/>
          </a:bodyPr>
          <a:lstStyle/>
          <a:p>
            <a:r>
              <a:rPr lang="fi-FI" dirty="0">
                <a:solidFill>
                  <a:schemeClr val="accent3">
                    <a:lumMod val="75000"/>
                  </a:schemeClr>
                </a:solidFill>
              </a:rPr>
              <a:t>Markku Anttonen</a:t>
            </a:r>
          </a:p>
        </p:txBody>
      </p:sp>
    </p:spTree>
    <p:extLst>
      <p:ext uri="{BB962C8B-B14F-4D97-AF65-F5344CB8AC3E}">
        <p14:creationId xmlns:p14="http://schemas.microsoft.com/office/powerpoint/2010/main" val="2846387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276E-2D7B-627E-BAE3-619D064B53B6}"/>
              </a:ext>
            </a:extLst>
          </p:cNvPr>
          <p:cNvSpPr>
            <a:spLocks noGrp="1"/>
          </p:cNvSpPr>
          <p:nvPr>
            <p:ph type="title"/>
          </p:nvPr>
        </p:nvSpPr>
        <p:spPr>
          <a:xfrm>
            <a:off x="1137033" y="670559"/>
            <a:ext cx="4683321" cy="2148841"/>
          </a:xfrm>
        </p:spPr>
        <p:txBody>
          <a:bodyPr anchor="t">
            <a:normAutofit fontScale="90000"/>
          </a:bodyPr>
          <a:lstStyle/>
          <a:p>
            <a:r>
              <a:rPr lang="fi-FI" dirty="0"/>
              <a:t>Kestävä arvonluonti ja </a:t>
            </a:r>
            <a:r>
              <a:rPr lang="fi-FI" dirty="0" err="1"/>
              <a:t>kiertotalous</a:t>
            </a:r>
            <a:endParaRPr lang="fi-FI" dirty="0"/>
          </a:p>
        </p:txBody>
      </p:sp>
      <p:pic>
        <p:nvPicPr>
          <p:cNvPr id="11" name="Picture 10">
            <a:extLst>
              <a:ext uri="{FF2B5EF4-FFF2-40B4-BE49-F238E27FC236}">
                <a16:creationId xmlns:a16="http://schemas.microsoft.com/office/drawing/2014/main" id="{3D67A554-1C22-6AAD-06C3-331BA57113A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347" r="-2" b="-2"/>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D049AC2F-79DA-8CC1-FAA7-BC745312082C}"/>
              </a:ext>
            </a:extLst>
          </p:cNvPr>
          <p:cNvSpPr>
            <a:spLocks noGrp="1"/>
          </p:cNvSpPr>
          <p:nvPr>
            <p:ph idx="1"/>
          </p:nvPr>
        </p:nvSpPr>
        <p:spPr>
          <a:xfrm>
            <a:off x="6797004" y="670559"/>
            <a:ext cx="4555782" cy="5445076"/>
          </a:xfrm>
        </p:spPr>
        <p:txBody>
          <a:bodyPr anchor="t">
            <a:normAutofit lnSpcReduction="10000"/>
          </a:bodyPr>
          <a:lstStyle/>
          <a:p>
            <a:pPr marL="0" indent="0">
              <a:buNone/>
            </a:pPr>
            <a:r>
              <a:rPr lang="fi-FI" sz="1700" dirty="0"/>
              <a:t>Kestävä arvonluonti tarkoittaa liiketoimintamallia, jossa yritys tuottaa arvoa omistajilleen, asiakkailleen ja yhteiskunnalle tavalla, joka:</a:t>
            </a:r>
          </a:p>
          <a:p>
            <a:r>
              <a:rPr lang="fi-FI" sz="1700" dirty="0"/>
              <a:t>Ei ekologisesti ylitä maapallon kantokykyä (Donitsitaloustieteen “planetaariset rajat”).</a:t>
            </a:r>
          </a:p>
          <a:p>
            <a:r>
              <a:rPr lang="fi-FI" sz="1700" dirty="0"/>
              <a:t>On taloudellisesti kannattavaa pitkällä aikavälillä, mutta ei maksimoi lyhyen aikavälin taloudellista hyötyä ekologisen ja sosiaalisen kestävyyden kustannuksella.</a:t>
            </a:r>
          </a:p>
          <a:p>
            <a:r>
              <a:rPr lang="fi-FI" sz="1700" dirty="0"/>
              <a:t>On sosiaalisesti kestävää. Se edistää hyvinvointia, oikeudenmukaisuutta ja osallisuutta – eikä aiheuta haittaa työntekijöille, yhteisöille tai asiakkaille.</a:t>
            </a:r>
          </a:p>
          <a:p>
            <a:r>
              <a:rPr lang="fi-FI" sz="1700" dirty="0"/>
              <a:t>Ekologinen ja sosiaalinen arvonluonti on osa taloudellisen arvon luontia, ne eivät vain kulje mukana. </a:t>
            </a:r>
          </a:p>
          <a:p>
            <a:r>
              <a:rPr lang="fi-FI" sz="1700" dirty="0"/>
              <a:t>Kiertotalous keskittynyt taloudellisen ja ekologisen arvon väliseen yhteyteen, sosiaalinen kestävyys vahvistaisi muutosta.</a:t>
            </a:r>
          </a:p>
          <a:p>
            <a:endParaRPr lang="fi-FI" sz="1700" dirty="0"/>
          </a:p>
          <a:p>
            <a:endParaRPr lang="fi-FI" sz="1700" dirty="0"/>
          </a:p>
        </p:txBody>
      </p:sp>
      <p:sp>
        <p:nvSpPr>
          <p:cNvPr id="12" name="TextBox 11">
            <a:extLst>
              <a:ext uri="{FF2B5EF4-FFF2-40B4-BE49-F238E27FC236}">
                <a16:creationId xmlns:a16="http://schemas.microsoft.com/office/drawing/2014/main" id="{0081FEDA-057E-87BE-F72E-6D195F7BD450}"/>
              </a:ext>
            </a:extLst>
          </p:cNvPr>
          <p:cNvSpPr txBox="1"/>
          <p:nvPr/>
        </p:nvSpPr>
        <p:spPr>
          <a:xfrm>
            <a:off x="9894576" y="6657945"/>
            <a:ext cx="2297424" cy="200055"/>
          </a:xfrm>
          <a:prstGeom prst="rect">
            <a:avLst/>
          </a:prstGeom>
          <a:solidFill>
            <a:srgbClr val="000000"/>
          </a:solidFill>
        </p:spPr>
        <p:txBody>
          <a:bodyPr wrap="none" rtlCol="0">
            <a:spAutoFit/>
          </a:bodyPr>
          <a:lstStyle/>
          <a:p>
            <a:pPr algn="r">
              <a:spcAft>
                <a:spcPts val="600"/>
              </a:spcAft>
            </a:pPr>
            <a:r>
              <a:rPr lang="fi-FI" sz="700">
                <a:solidFill>
                  <a:srgbClr val="FFFFFF"/>
                </a:solidFill>
                <a:hlinkClick r:id="rId3" tooltip="https://researchleap.com/environmental-accounting-cornerstone-corporate-sustainability-reporting/">
                  <a:extLst>
                    <a:ext uri="{A12FA001-AC4F-418D-AE19-62706E023703}">
                      <ahyp:hlinkClr xmlns:ahyp="http://schemas.microsoft.com/office/drawing/2018/hyperlinkcolor" val="tx"/>
                    </a:ext>
                  </a:extLst>
                </a:hlinkClick>
              </a:rPr>
              <a:t>This Photo</a:t>
            </a:r>
            <a:r>
              <a:rPr lang="fi-FI" sz="700">
                <a:solidFill>
                  <a:srgbClr val="FFFFFF"/>
                </a:solidFill>
              </a:rPr>
              <a:t> by Unknown Author is licensed under </a:t>
            </a:r>
            <a:r>
              <a:rPr lang="fi-FI"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fi-FI" sz="700">
              <a:solidFill>
                <a:srgbClr val="FFFFFF"/>
              </a:solidFill>
            </a:endParaRPr>
          </a:p>
        </p:txBody>
      </p:sp>
    </p:spTree>
    <p:extLst>
      <p:ext uri="{BB962C8B-B14F-4D97-AF65-F5344CB8AC3E}">
        <p14:creationId xmlns:p14="http://schemas.microsoft.com/office/powerpoint/2010/main" val="4081604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320040"/>
          </a:xfrm>
          <a:prstGeom prst="rect">
            <a:avLst/>
          </a:prstGeom>
          <a:solidFill>
            <a:srgbClr val="007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0" y="475488"/>
            <a:ext cx="9315563" cy="430887"/>
          </a:xfrm>
          <a:prstGeom prst="rect">
            <a:avLst/>
          </a:prstGeom>
          <a:noFill/>
        </p:spPr>
        <p:txBody>
          <a:bodyPr wrap="none">
            <a:spAutoFit/>
          </a:bodyPr>
          <a:lstStyle/>
          <a:p>
            <a:r>
              <a:rPr lang="fi-FI" sz="2200" b="1" dirty="0">
                <a:solidFill>
                  <a:srgbClr val="204454"/>
                </a:solidFill>
                <a:latin typeface="Aptos"/>
              </a:rPr>
              <a:t>M</a:t>
            </a:r>
            <a:r>
              <a:rPr sz="2200" b="1" dirty="0" err="1">
                <a:solidFill>
                  <a:srgbClr val="204454"/>
                </a:solidFill>
                <a:latin typeface="Aptos"/>
              </a:rPr>
              <a:t>iten</a:t>
            </a:r>
            <a:r>
              <a:rPr sz="2200" b="1" dirty="0">
                <a:solidFill>
                  <a:srgbClr val="204454"/>
                </a:solidFill>
                <a:latin typeface="Aptos"/>
              </a:rPr>
              <a:t> </a:t>
            </a:r>
            <a:r>
              <a:rPr sz="2200" b="1" dirty="0" err="1">
                <a:solidFill>
                  <a:srgbClr val="204454"/>
                </a:solidFill>
                <a:latin typeface="Aptos"/>
              </a:rPr>
              <a:t>ekologinen</a:t>
            </a:r>
            <a:r>
              <a:rPr sz="2200" b="1" dirty="0">
                <a:solidFill>
                  <a:srgbClr val="204454"/>
                </a:solidFill>
                <a:latin typeface="Aptos"/>
              </a:rPr>
              <a:t> ja </a:t>
            </a:r>
            <a:r>
              <a:rPr sz="2200" b="1" dirty="0" err="1">
                <a:solidFill>
                  <a:srgbClr val="204454"/>
                </a:solidFill>
                <a:latin typeface="Aptos"/>
              </a:rPr>
              <a:t>sosiaalinen</a:t>
            </a:r>
            <a:r>
              <a:rPr sz="2200" b="1" dirty="0">
                <a:solidFill>
                  <a:srgbClr val="204454"/>
                </a:solidFill>
                <a:latin typeface="Aptos"/>
              </a:rPr>
              <a:t> </a:t>
            </a:r>
            <a:r>
              <a:rPr sz="2200" b="1" dirty="0" err="1">
                <a:solidFill>
                  <a:srgbClr val="204454"/>
                </a:solidFill>
                <a:latin typeface="Aptos"/>
              </a:rPr>
              <a:t>arvo</a:t>
            </a:r>
            <a:r>
              <a:rPr sz="2200" b="1" dirty="0">
                <a:solidFill>
                  <a:srgbClr val="204454"/>
                </a:solidFill>
                <a:latin typeface="Aptos"/>
              </a:rPr>
              <a:t> </a:t>
            </a:r>
            <a:r>
              <a:rPr sz="2200" b="1" dirty="0" err="1">
                <a:solidFill>
                  <a:srgbClr val="204454"/>
                </a:solidFill>
                <a:latin typeface="Aptos"/>
              </a:rPr>
              <a:t>muuttuvat</a:t>
            </a:r>
            <a:r>
              <a:rPr sz="2200" b="1" dirty="0">
                <a:solidFill>
                  <a:srgbClr val="204454"/>
                </a:solidFill>
                <a:latin typeface="Aptos"/>
              </a:rPr>
              <a:t> </a:t>
            </a:r>
            <a:r>
              <a:rPr sz="2200" b="1" dirty="0" err="1">
                <a:solidFill>
                  <a:srgbClr val="204454"/>
                </a:solidFill>
                <a:latin typeface="Aptos"/>
              </a:rPr>
              <a:t>taloudelliseksi</a:t>
            </a:r>
            <a:r>
              <a:rPr sz="2200" b="1" dirty="0">
                <a:solidFill>
                  <a:srgbClr val="204454"/>
                </a:solidFill>
                <a:latin typeface="Aptos"/>
              </a:rPr>
              <a:t> </a:t>
            </a:r>
            <a:r>
              <a:rPr sz="2200" b="1" dirty="0" err="1">
                <a:solidFill>
                  <a:srgbClr val="204454"/>
                </a:solidFill>
                <a:latin typeface="Aptos"/>
              </a:rPr>
              <a:t>arvoksi</a:t>
            </a:r>
            <a:r>
              <a:rPr sz="2200" b="1" dirty="0">
                <a:solidFill>
                  <a:srgbClr val="204454"/>
                </a:solidFill>
                <a:latin typeface="Aptos"/>
              </a:rPr>
              <a:t>?</a:t>
            </a:r>
          </a:p>
        </p:txBody>
      </p:sp>
      <p:sp>
        <p:nvSpPr>
          <p:cNvPr id="5" name="Rounded Rectangle 4"/>
          <p:cNvSpPr/>
          <p:nvPr/>
        </p:nvSpPr>
        <p:spPr>
          <a:xfrm>
            <a:off x="685800" y="1691640"/>
            <a:ext cx="2468880" cy="1511752"/>
          </a:xfrm>
          <a:prstGeom prst="roundRect">
            <a:avLst/>
          </a:prstGeom>
          <a:solidFill>
            <a:srgbClr val="F5F9FA"/>
          </a:solidFill>
          <a:ln w="25400">
            <a:solidFill>
              <a:srgbClr val="4599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95528" y="1801368"/>
            <a:ext cx="2103120" cy="347472"/>
          </a:xfrm>
          <a:prstGeom prst="roundRect">
            <a:avLst/>
          </a:prstGeom>
          <a:solidFill>
            <a:srgbClr val="4599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Ekologinen arvo</a:t>
            </a:r>
          </a:p>
        </p:txBody>
      </p:sp>
      <p:sp>
        <p:nvSpPr>
          <p:cNvPr id="7" name="TextBox 6"/>
          <p:cNvSpPr txBox="1"/>
          <p:nvPr/>
        </p:nvSpPr>
        <p:spPr>
          <a:xfrm>
            <a:off x="786384" y="2197989"/>
            <a:ext cx="2322576" cy="1220847"/>
          </a:xfrm>
          <a:prstGeom prst="rect">
            <a:avLst/>
          </a:prstGeom>
          <a:noFill/>
        </p:spPr>
        <p:txBody>
          <a:bodyPr wrap="square">
            <a:spAutoFit/>
          </a:bodyPr>
          <a:lstStyle/>
          <a:p>
            <a:pPr marL="180975" indent="-180975">
              <a:spcAft>
                <a:spcPts val="400"/>
              </a:spcAft>
              <a:buFont typeface="Arial" panose="020B0604020202020204" pitchFamily="34" charset="0"/>
              <a:buChar char="•"/>
            </a:pPr>
            <a:r>
              <a:rPr sz="1400" dirty="0" err="1">
                <a:solidFill>
                  <a:srgbClr val="204454"/>
                </a:solidFill>
                <a:latin typeface="Aptos"/>
              </a:rPr>
              <a:t>vähemmän</a:t>
            </a:r>
            <a:r>
              <a:rPr sz="1400" dirty="0">
                <a:solidFill>
                  <a:srgbClr val="204454"/>
                </a:solidFill>
                <a:latin typeface="Aptos"/>
              </a:rPr>
              <a:t> </a:t>
            </a:r>
            <a:r>
              <a:rPr sz="1400" dirty="0" err="1">
                <a:solidFill>
                  <a:srgbClr val="204454"/>
                </a:solidFill>
                <a:latin typeface="Aptos"/>
              </a:rPr>
              <a:t>materiaalia</a:t>
            </a:r>
            <a:r>
              <a:rPr sz="1400" dirty="0">
                <a:solidFill>
                  <a:srgbClr val="204454"/>
                </a:solidFill>
                <a:latin typeface="Aptos"/>
              </a:rPr>
              <a:t> ja </a:t>
            </a:r>
            <a:r>
              <a:rPr sz="1400" dirty="0" err="1">
                <a:solidFill>
                  <a:srgbClr val="204454"/>
                </a:solidFill>
                <a:latin typeface="Aptos"/>
              </a:rPr>
              <a:t>energiaa</a:t>
            </a:r>
            <a:r>
              <a:rPr lang="fi-FI" sz="1400" dirty="0">
                <a:solidFill>
                  <a:srgbClr val="204454"/>
                </a:solidFill>
                <a:latin typeface="Aptos"/>
              </a:rPr>
              <a:t>, vaihtoehtoiset raaka-aineet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vähemmän</a:t>
            </a:r>
            <a:r>
              <a:rPr sz="1400" dirty="0">
                <a:solidFill>
                  <a:srgbClr val="204454"/>
                </a:solidFill>
                <a:latin typeface="Aptos"/>
              </a:rPr>
              <a:t> </a:t>
            </a:r>
            <a:r>
              <a:rPr sz="1400" dirty="0" err="1">
                <a:solidFill>
                  <a:srgbClr val="204454"/>
                </a:solidFill>
                <a:latin typeface="Aptos"/>
              </a:rPr>
              <a:t>jätettä</a:t>
            </a:r>
            <a:r>
              <a:rPr sz="1400" dirty="0">
                <a:solidFill>
                  <a:srgbClr val="204454"/>
                </a:solidFill>
                <a:latin typeface="Aptos"/>
              </a:rPr>
              <a:t> ja </a:t>
            </a:r>
            <a:r>
              <a:rPr sz="1400" dirty="0" err="1">
                <a:solidFill>
                  <a:srgbClr val="204454"/>
                </a:solidFill>
                <a:latin typeface="Aptos"/>
              </a:rPr>
              <a:t>päästöjä</a:t>
            </a:r>
            <a:endParaRPr sz="1400" dirty="0">
              <a:solidFill>
                <a:srgbClr val="204454"/>
              </a:solidFill>
              <a:latin typeface="Aptos"/>
            </a:endParaRPr>
          </a:p>
        </p:txBody>
      </p:sp>
      <p:sp>
        <p:nvSpPr>
          <p:cNvPr id="8" name="Rounded Rectangle 7"/>
          <p:cNvSpPr/>
          <p:nvPr/>
        </p:nvSpPr>
        <p:spPr>
          <a:xfrm>
            <a:off x="3886200" y="1691640"/>
            <a:ext cx="2880360" cy="1511752"/>
          </a:xfrm>
          <a:prstGeom prst="roundRect">
            <a:avLst/>
          </a:prstGeom>
          <a:solidFill>
            <a:srgbClr val="F5F9FA"/>
          </a:solidFill>
          <a:ln w="25400">
            <a:solidFill>
              <a:srgbClr val="4599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3995928" y="1801368"/>
            <a:ext cx="2103120" cy="347472"/>
          </a:xfrm>
          <a:prstGeom prst="roundRect">
            <a:avLst/>
          </a:prstGeom>
          <a:solidFill>
            <a:srgbClr val="4599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Muuntumismekanismi</a:t>
            </a:r>
          </a:p>
        </p:txBody>
      </p:sp>
      <p:sp>
        <p:nvSpPr>
          <p:cNvPr id="10" name="TextBox 9"/>
          <p:cNvSpPr txBox="1"/>
          <p:nvPr/>
        </p:nvSpPr>
        <p:spPr>
          <a:xfrm>
            <a:off x="3931920" y="2221992"/>
            <a:ext cx="2834640" cy="1056700"/>
          </a:xfrm>
          <a:prstGeom prst="rect">
            <a:avLst/>
          </a:prstGeom>
          <a:noFill/>
        </p:spPr>
        <p:txBody>
          <a:bodyPr wrap="square">
            <a:spAutoFit/>
          </a:bodyPr>
          <a:lstStyle/>
          <a:p>
            <a:pPr marL="180975" indent="-180975">
              <a:spcAft>
                <a:spcPts val="400"/>
              </a:spcAft>
              <a:buFont typeface="Arial" panose="020B0604020202020204" pitchFamily="34" charset="0"/>
              <a:buChar char="•"/>
            </a:pPr>
            <a:r>
              <a:rPr sz="1400" dirty="0" err="1">
                <a:solidFill>
                  <a:srgbClr val="204454"/>
                </a:solidFill>
                <a:latin typeface="Aptos"/>
              </a:rPr>
              <a:t>alhaisemmat</a:t>
            </a:r>
            <a:r>
              <a:rPr sz="1400" dirty="0">
                <a:solidFill>
                  <a:srgbClr val="204454"/>
                </a:solidFill>
                <a:latin typeface="Aptos"/>
              </a:rPr>
              <a:t> </a:t>
            </a:r>
            <a:r>
              <a:rPr sz="1400" dirty="0" err="1">
                <a:solidFill>
                  <a:srgbClr val="204454"/>
                </a:solidFill>
                <a:latin typeface="Aptos"/>
              </a:rPr>
              <a:t>kustannukset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uudet</a:t>
            </a:r>
            <a:r>
              <a:rPr sz="1400" dirty="0">
                <a:solidFill>
                  <a:srgbClr val="204454"/>
                </a:solidFill>
                <a:latin typeface="Aptos"/>
              </a:rPr>
              <a:t> </a:t>
            </a:r>
            <a:r>
              <a:rPr sz="1400" dirty="0" err="1">
                <a:solidFill>
                  <a:srgbClr val="204454"/>
                </a:solidFill>
                <a:latin typeface="Aptos"/>
              </a:rPr>
              <a:t>raaka-aineet</a:t>
            </a:r>
            <a:r>
              <a:rPr sz="1400" dirty="0">
                <a:solidFill>
                  <a:srgbClr val="204454"/>
                </a:solidFill>
                <a:latin typeface="Aptos"/>
              </a:rPr>
              <a:t> ja </a:t>
            </a:r>
            <a:r>
              <a:rPr sz="1400" dirty="0" err="1">
                <a:solidFill>
                  <a:srgbClr val="204454"/>
                </a:solidFill>
                <a:latin typeface="Aptos"/>
              </a:rPr>
              <a:t>palvelut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parempi</a:t>
            </a:r>
            <a:r>
              <a:rPr sz="1400" dirty="0">
                <a:solidFill>
                  <a:srgbClr val="204454"/>
                </a:solidFill>
                <a:latin typeface="Aptos"/>
              </a:rPr>
              <a:t> </a:t>
            </a:r>
            <a:r>
              <a:rPr sz="1400" dirty="0" err="1">
                <a:solidFill>
                  <a:srgbClr val="204454"/>
                </a:solidFill>
                <a:latin typeface="Aptos"/>
              </a:rPr>
              <a:t>pääsy</a:t>
            </a:r>
            <a:r>
              <a:rPr sz="1400" dirty="0">
                <a:solidFill>
                  <a:srgbClr val="204454"/>
                </a:solidFill>
                <a:latin typeface="Aptos"/>
              </a:rPr>
              <a:t> </a:t>
            </a:r>
            <a:r>
              <a:rPr sz="1400" dirty="0" err="1">
                <a:solidFill>
                  <a:srgbClr val="204454"/>
                </a:solidFill>
                <a:latin typeface="Aptos"/>
              </a:rPr>
              <a:t>tarjouskilpailuihin</a:t>
            </a:r>
            <a:endParaRPr sz="1400" dirty="0">
              <a:solidFill>
                <a:srgbClr val="204454"/>
              </a:solidFill>
              <a:latin typeface="Aptos"/>
            </a:endParaRPr>
          </a:p>
        </p:txBody>
      </p:sp>
      <p:sp>
        <p:nvSpPr>
          <p:cNvPr id="11" name="Rounded Rectangle 10"/>
          <p:cNvSpPr/>
          <p:nvPr/>
        </p:nvSpPr>
        <p:spPr>
          <a:xfrm>
            <a:off x="7589520" y="1691640"/>
            <a:ext cx="3657600" cy="1511752"/>
          </a:xfrm>
          <a:prstGeom prst="roundRect">
            <a:avLst/>
          </a:prstGeom>
          <a:solidFill>
            <a:srgbClr val="F5F9FA"/>
          </a:solidFill>
          <a:ln w="25400">
            <a:solidFill>
              <a:srgbClr val="45995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7699248" y="1801368"/>
            <a:ext cx="1874519" cy="347472"/>
          </a:xfrm>
          <a:prstGeom prst="roundRect">
            <a:avLst/>
          </a:prstGeom>
          <a:solidFill>
            <a:srgbClr val="4599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Taloudellinen arvo</a:t>
            </a:r>
          </a:p>
        </p:txBody>
      </p:sp>
      <p:sp>
        <p:nvSpPr>
          <p:cNvPr id="13" name="TextBox 12"/>
          <p:cNvSpPr txBox="1"/>
          <p:nvPr/>
        </p:nvSpPr>
        <p:spPr>
          <a:xfrm>
            <a:off x="7754112" y="2221992"/>
            <a:ext cx="3364992" cy="841256"/>
          </a:xfrm>
          <a:prstGeom prst="rect">
            <a:avLst/>
          </a:prstGeom>
          <a:noFill/>
        </p:spPr>
        <p:txBody>
          <a:bodyPr wrap="square">
            <a:spAutoFit/>
          </a:bodyPr>
          <a:lstStyle/>
          <a:p>
            <a:pPr marL="180975" indent="-180975">
              <a:spcAft>
                <a:spcPts val="400"/>
              </a:spcAft>
              <a:buFont typeface="Arial" panose="020B0604020202020204" pitchFamily="34" charset="0"/>
              <a:buChar char="•"/>
            </a:pPr>
            <a:r>
              <a:rPr sz="1400" dirty="0" err="1">
                <a:solidFill>
                  <a:srgbClr val="204454"/>
                </a:solidFill>
                <a:latin typeface="Aptos"/>
              </a:rPr>
              <a:t>paremmat</a:t>
            </a:r>
            <a:r>
              <a:rPr sz="1400" dirty="0">
                <a:solidFill>
                  <a:srgbClr val="204454"/>
                </a:solidFill>
                <a:latin typeface="Aptos"/>
              </a:rPr>
              <a:t> </a:t>
            </a:r>
            <a:r>
              <a:rPr sz="1400" dirty="0" err="1">
                <a:solidFill>
                  <a:srgbClr val="204454"/>
                </a:solidFill>
                <a:latin typeface="Aptos"/>
              </a:rPr>
              <a:t>katteet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uudet</a:t>
            </a:r>
            <a:r>
              <a:rPr sz="1400" dirty="0">
                <a:solidFill>
                  <a:srgbClr val="204454"/>
                </a:solidFill>
                <a:latin typeface="Aptos"/>
              </a:rPr>
              <a:t> </a:t>
            </a:r>
            <a:r>
              <a:rPr sz="1400" dirty="0" err="1">
                <a:solidFill>
                  <a:srgbClr val="204454"/>
                </a:solidFill>
                <a:latin typeface="Aptos"/>
              </a:rPr>
              <a:t>tulovirrat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vahvempi</a:t>
            </a:r>
            <a:r>
              <a:rPr sz="1400" dirty="0">
                <a:solidFill>
                  <a:srgbClr val="204454"/>
                </a:solidFill>
                <a:latin typeface="Aptos"/>
              </a:rPr>
              <a:t> </a:t>
            </a:r>
            <a:r>
              <a:rPr sz="1400" dirty="0" err="1">
                <a:solidFill>
                  <a:srgbClr val="204454"/>
                </a:solidFill>
                <a:latin typeface="Aptos"/>
              </a:rPr>
              <a:t>kilpailukyky</a:t>
            </a:r>
            <a:r>
              <a:rPr sz="1400" dirty="0">
                <a:solidFill>
                  <a:srgbClr val="204454"/>
                </a:solidFill>
                <a:latin typeface="Aptos"/>
              </a:rPr>
              <a:t> ja </a:t>
            </a:r>
            <a:r>
              <a:rPr sz="1400" dirty="0" err="1">
                <a:solidFill>
                  <a:srgbClr val="204454"/>
                </a:solidFill>
                <a:latin typeface="Aptos"/>
              </a:rPr>
              <a:t>resilienssi</a:t>
            </a:r>
            <a:endParaRPr sz="1400" dirty="0">
              <a:solidFill>
                <a:srgbClr val="204454"/>
              </a:solidFill>
              <a:latin typeface="Aptos"/>
            </a:endParaRPr>
          </a:p>
        </p:txBody>
      </p:sp>
      <p:sp>
        <p:nvSpPr>
          <p:cNvPr id="14" name="Chevron 13"/>
          <p:cNvSpPr/>
          <p:nvPr/>
        </p:nvSpPr>
        <p:spPr>
          <a:xfrm>
            <a:off x="3274695" y="2106168"/>
            <a:ext cx="411480" cy="594360"/>
          </a:xfrm>
          <a:prstGeom prst="chevron">
            <a:avLst/>
          </a:prstGeom>
          <a:solidFill>
            <a:srgbClr val="DC85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hevron 14"/>
          <p:cNvSpPr/>
          <p:nvPr/>
        </p:nvSpPr>
        <p:spPr>
          <a:xfrm>
            <a:off x="6941820" y="2115693"/>
            <a:ext cx="411480" cy="594360"/>
          </a:xfrm>
          <a:prstGeom prst="chevron">
            <a:avLst/>
          </a:prstGeom>
          <a:solidFill>
            <a:srgbClr val="DC85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85800" y="3703319"/>
            <a:ext cx="2468880" cy="1535755"/>
          </a:xfrm>
          <a:prstGeom prst="roundRect">
            <a:avLst/>
          </a:prstGeom>
          <a:solidFill>
            <a:srgbClr val="F5F9FA"/>
          </a:solidFill>
          <a:ln w="25400">
            <a:solidFill>
              <a:srgbClr val="00798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795528" y="3813048"/>
            <a:ext cx="2103120" cy="347472"/>
          </a:xfrm>
          <a:prstGeom prst="roundRect">
            <a:avLst/>
          </a:prstGeom>
          <a:solidFill>
            <a:srgbClr val="007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Sosiaalinen arvo</a:t>
            </a:r>
          </a:p>
        </p:txBody>
      </p:sp>
      <p:sp>
        <p:nvSpPr>
          <p:cNvPr id="18" name="TextBox 17"/>
          <p:cNvSpPr txBox="1"/>
          <p:nvPr/>
        </p:nvSpPr>
        <p:spPr>
          <a:xfrm>
            <a:off x="850392" y="4233672"/>
            <a:ext cx="2176272" cy="1005403"/>
          </a:xfrm>
          <a:prstGeom prst="rect">
            <a:avLst/>
          </a:prstGeom>
          <a:noFill/>
        </p:spPr>
        <p:txBody>
          <a:bodyPr wrap="square">
            <a:spAutoFit/>
          </a:bodyPr>
          <a:lstStyle/>
          <a:p>
            <a:pPr marL="200025" indent="-200025">
              <a:spcAft>
                <a:spcPts val="400"/>
              </a:spcAft>
              <a:buFont typeface="Arial" panose="020B0604020202020204" pitchFamily="34" charset="0"/>
              <a:buChar char="•"/>
            </a:pPr>
            <a:r>
              <a:rPr sz="1400" dirty="0" err="1">
                <a:solidFill>
                  <a:srgbClr val="204454"/>
                </a:solidFill>
                <a:latin typeface="Aptos"/>
              </a:rPr>
              <a:t>parempi</a:t>
            </a:r>
            <a:r>
              <a:rPr sz="1400" dirty="0">
                <a:solidFill>
                  <a:srgbClr val="204454"/>
                </a:solidFill>
                <a:latin typeface="Aptos"/>
              </a:rPr>
              <a:t> </a:t>
            </a:r>
            <a:r>
              <a:rPr sz="1400" dirty="0" err="1">
                <a:solidFill>
                  <a:srgbClr val="204454"/>
                </a:solidFill>
                <a:latin typeface="Aptos"/>
              </a:rPr>
              <a:t>turvallisuus</a:t>
            </a:r>
            <a:r>
              <a:rPr sz="1400" dirty="0">
                <a:solidFill>
                  <a:srgbClr val="204454"/>
                </a:solidFill>
                <a:latin typeface="Aptos"/>
              </a:rPr>
              <a:t> ja </a:t>
            </a:r>
            <a:r>
              <a:rPr sz="1400" dirty="0" err="1">
                <a:solidFill>
                  <a:srgbClr val="204454"/>
                </a:solidFill>
                <a:latin typeface="Aptos"/>
              </a:rPr>
              <a:t>saavutettavuus</a:t>
            </a:r>
            <a:endParaRPr sz="1400" dirty="0">
              <a:solidFill>
                <a:srgbClr val="204454"/>
              </a:solidFill>
              <a:latin typeface="Aptos"/>
            </a:endParaRPr>
          </a:p>
          <a:p>
            <a:pPr marL="200025" indent="-200025">
              <a:spcAft>
                <a:spcPts val="400"/>
              </a:spcAft>
              <a:buFont typeface="Arial" panose="020B0604020202020204" pitchFamily="34" charset="0"/>
              <a:buChar char="•"/>
            </a:pPr>
            <a:r>
              <a:rPr sz="1400" dirty="0" err="1">
                <a:solidFill>
                  <a:srgbClr val="204454"/>
                </a:solidFill>
                <a:latin typeface="Aptos"/>
              </a:rPr>
              <a:t>osaaminen</a:t>
            </a:r>
            <a:r>
              <a:rPr sz="1400" dirty="0">
                <a:solidFill>
                  <a:srgbClr val="204454"/>
                </a:solidFill>
                <a:latin typeface="Aptos"/>
              </a:rPr>
              <a:t>, </a:t>
            </a:r>
            <a:r>
              <a:rPr sz="1400" dirty="0" err="1">
                <a:solidFill>
                  <a:srgbClr val="204454"/>
                </a:solidFill>
                <a:latin typeface="Aptos"/>
              </a:rPr>
              <a:t>työpaikat</a:t>
            </a:r>
            <a:r>
              <a:rPr sz="1400" dirty="0">
                <a:solidFill>
                  <a:srgbClr val="204454"/>
                </a:solidFill>
                <a:latin typeface="Aptos"/>
              </a:rPr>
              <a:t> ja </a:t>
            </a:r>
            <a:r>
              <a:rPr sz="1400" dirty="0" err="1">
                <a:solidFill>
                  <a:srgbClr val="204454"/>
                </a:solidFill>
                <a:latin typeface="Aptos"/>
              </a:rPr>
              <a:t>vastuullisuus</a:t>
            </a:r>
            <a:endParaRPr sz="1400" dirty="0">
              <a:solidFill>
                <a:srgbClr val="204454"/>
              </a:solidFill>
              <a:latin typeface="Aptos"/>
            </a:endParaRPr>
          </a:p>
        </p:txBody>
      </p:sp>
      <p:sp>
        <p:nvSpPr>
          <p:cNvPr id="19" name="Rounded Rectangle 18"/>
          <p:cNvSpPr/>
          <p:nvPr/>
        </p:nvSpPr>
        <p:spPr>
          <a:xfrm>
            <a:off x="3886200" y="3703320"/>
            <a:ext cx="2880360" cy="1511752"/>
          </a:xfrm>
          <a:prstGeom prst="roundRect">
            <a:avLst/>
          </a:prstGeom>
          <a:solidFill>
            <a:srgbClr val="F5F9FA"/>
          </a:solidFill>
          <a:ln w="25400">
            <a:solidFill>
              <a:srgbClr val="00798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3995928" y="3813048"/>
            <a:ext cx="2103120" cy="347472"/>
          </a:xfrm>
          <a:prstGeom prst="roundRect">
            <a:avLst/>
          </a:prstGeom>
          <a:solidFill>
            <a:srgbClr val="007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Muuntumismekanismi</a:t>
            </a:r>
          </a:p>
        </p:txBody>
      </p:sp>
      <p:sp>
        <p:nvSpPr>
          <p:cNvPr id="21" name="TextBox 20"/>
          <p:cNvSpPr txBox="1"/>
          <p:nvPr/>
        </p:nvSpPr>
        <p:spPr>
          <a:xfrm>
            <a:off x="3931920" y="4211380"/>
            <a:ext cx="2843784" cy="1272143"/>
          </a:xfrm>
          <a:prstGeom prst="rect">
            <a:avLst/>
          </a:prstGeom>
          <a:noFill/>
        </p:spPr>
        <p:txBody>
          <a:bodyPr wrap="square">
            <a:spAutoFit/>
          </a:bodyPr>
          <a:lstStyle/>
          <a:p>
            <a:pPr marL="180975" indent="-180975">
              <a:spcAft>
                <a:spcPts val="400"/>
              </a:spcAft>
              <a:buFont typeface="Arial" panose="020B0604020202020204" pitchFamily="34" charset="0"/>
              <a:buChar char="•"/>
            </a:pPr>
            <a:r>
              <a:rPr sz="1400" dirty="0" err="1">
                <a:solidFill>
                  <a:srgbClr val="204454"/>
                </a:solidFill>
                <a:latin typeface="Aptos"/>
              </a:rPr>
              <a:t>vähemmän</a:t>
            </a:r>
            <a:r>
              <a:rPr sz="1400" dirty="0">
                <a:solidFill>
                  <a:srgbClr val="204454"/>
                </a:solidFill>
                <a:latin typeface="Aptos"/>
              </a:rPr>
              <a:t> </a:t>
            </a:r>
            <a:r>
              <a:rPr sz="1400" dirty="0" err="1">
                <a:solidFill>
                  <a:srgbClr val="204454"/>
                </a:solidFill>
                <a:latin typeface="Aptos"/>
              </a:rPr>
              <a:t>riskejä</a:t>
            </a:r>
            <a:r>
              <a:rPr sz="1400" dirty="0">
                <a:solidFill>
                  <a:srgbClr val="204454"/>
                </a:solidFill>
                <a:latin typeface="Aptos"/>
              </a:rPr>
              <a:t> ja </a:t>
            </a:r>
            <a:r>
              <a:rPr sz="1400" dirty="0" err="1">
                <a:solidFill>
                  <a:srgbClr val="204454"/>
                </a:solidFill>
                <a:latin typeface="Aptos"/>
              </a:rPr>
              <a:t>häiriöitä</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pienemmät</a:t>
            </a:r>
            <a:r>
              <a:rPr sz="1400" dirty="0">
                <a:solidFill>
                  <a:srgbClr val="204454"/>
                </a:solidFill>
                <a:latin typeface="Aptos"/>
              </a:rPr>
              <a:t> </a:t>
            </a:r>
            <a:r>
              <a:rPr sz="1400" dirty="0" err="1">
                <a:solidFill>
                  <a:srgbClr val="204454"/>
                </a:solidFill>
                <a:latin typeface="Aptos"/>
              </a:rPr>
              <a:t>järjestelmäkustannukset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vahvempi</a:t>
            </a:r>
            <a:r>
              <a:rPr sz="1400" dirty="0">
                <a:solidFill>
                  <a:srgbClr val="204454"/>
                </a:solidFill>
                <a:latin typeface="Aptos"/>
              </a:rPr>
              <a:t> </a:t>
            </a:r>
            <a:r>
              <a:rPr sz="1400" dirty="0" err="1">
                <a:solidFill>
                  <a:srgbClr val="204454"/>
                </a:solidFill>
                <a:latin typeface="Aptos"/>
              </a:rPr>
              <a:t>luottamus</a:t>
            </a:r>
            <a:r>
              <a:rPr sz="1400" dirty="0">
                <a:solidFill>
                  <a:srgbClr val="204454"/>
                </a:solidFill>
                <a:latin typeface="Aptos"/>
              </a:rPr>
              <a:t> ja </a:t>
            </a:r>
            <a:r>
              <a:rPr sz="1400" dirty="0" err="1">
                <a:solidFill>
                  <a:srgbClr val="204454"/>
                </a:solidFill>
                <a:latin typeface="Aptos"/>
              </a:rPr>
              <a:t>ekosysteemit</a:t>
            </a:r>
            <a:r>
              <a:rPr lang="fi-FI" sz="1400" dirty="0">
                <a:solidFill>
                  <a:srgbClr val="204454"/>
                </a:solidFill>
                <a:latin typeface="Aptos"/>
              </a:rPr>
              <a:t> / verkostot</a:t>
            </a:r>
            <a:endParaRPr sz="1400" dirty="0">
              <a:solidFill>
                <a:srgbClr val="204454"/>
              </a:solidFill>
              <a:latin typeface="Aptos"/>
            </a:endParaRPr>
          </a:p>
        </p:txBody>
      </p:sp>
      <p:sp>
        <p:nvSpPr>
          <p:cNvPr id="22" name="Rounded Rectangle 21"/>
          <p:cNvSpPr/>
          <p:nvPr/>
        </p:nvSpPr>
        <p:spPr>
          <a:xfrm>
            <a:off x="7589520" y="3703320"/>
            <a:ext cx="3657600" cy="1511752"/>
          </a:xfrm>
          <a:prstGeom prst="roundRect">
            <a:avLst/>
          </a:prstGeom>
          <a:solidFill>
            <a:srgbClr val="F5F9FA"/>
          </a:solidFill>
          <a:ln w="25400">
            <a:solidFill>
              <a:srgbClr val="00798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7699248" y="3813048"/>
            <a:ext cx="1874519" cy="347472"/>
          </a:xfrm>
          <a:prstGeom prst="roundRect">
            <a:avLst/>
          </a:prstGeom>
          <a:solidFill>
            <a:srgbClr val="0079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Taloudellinen arvo</a:t>
            </a:r>
          </a:p>
        </p:txBody>
      </p:sp>
      <p:sp>
        <p:nvSpPr>
          <p:cNvPr id="24" name="TextBox 23"/>
          <p:cNvSpPr txBox="1"/>
          <p:nvPr/>
        </p:nvSpPr>
        <p:spPr>
          <a:xfrm>
            <a:off x="7754112" y="4233672"/>
            <a:ext cx="3364992" cy="841256"/>
          </a:xfrm>
          <a:prstGeom prst="rect">
            <a:avLst/>
          </a:prstGeom>
          <a:noFill/>
        </p:spPr>
        <p:txBody>
          <a:bodyPr wrap="square">
            <a:spAutoFit/>
          </a:bodyPr>
          <a:lstStyle/>
          <a:p>
            <a:pPr marL="180975" indent="-180975">
              <a:spcAft>
                <a:spcPts val="400"/>
              </a:spcAft>
              <a:buFont typeface="Arial" panose="020B0604020202020204" pitchFamily="34" charset="0"/>
              <a:buChar char="•"/>
            </a:pPr>
            <a:r>
              <a:rPr sz="1400" dirty="0" err="1">
                <a:solidFill>
                  <a:srgbClr val="204454"/>
                </a:solidFill>
                <a:latin typeface="Aptos"/>
              </a:rPr>
              <a:t>pidemmät</a:t>
            </a:r>
            <a:r>
              <a:rPr sz="1400" dirty="0">
                <a:solidFill>
                  <a:srgbClr val="204454"/>
                </a:solidFill>
                <a:latin typeface="Aptos"/>
              </a:rPr>
              <a:t> </a:t>
            </a:r>
            <a:r>
              <a:rPr sz="1400" dirty="0" err="1">
                <a:solidFill>
                  <a:srgbClr val="204454"/>
                </a:solidFill>
                <a:latin typeface="Aptos"/>
              </a:rPr>
              <a:t>asiakassuhteet</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tehokkaampi</a:t>
            </a:r>
            <a:r>
              <a:rPr sz="1400" dirty="0">
                <a:solidFill>
                  <a:srgbClr val="204454"/>
                </a:solidFill>
                <a:latin typeface="Aptos"/>
              </a:rPr>
              <a:t> </a:t>
            </a:r>
            <a:r>
              <a:rPr sz="1400" dirty="0" err="1">
                <a:solidFill>
                  <a:srgbClr val="204454"/>
                </a:solidFill>
                <a:latin typeface="Aptos"/>
              </a:rPr>
              <a:t>toiminta</a:t>
            </a:r>
            <a:endParaRPr sz="1400" dirty="0">
              <a:solidFill>
                <a:srgbClr val="204454"/>
              </a:solidFill>
              <a:latin typeface="Aptos"/>
            </a:endParaRPr>
          </a:p>
          <a:p>
            <a:pPr marL="180975" indent="-180975">
              <a:spcAft>
                <a:spcPts val="400"/>
              </a:spcAft>
              <a:buFont typeface="Arial" panose="020B0604020202020204" pitchFamily="34" charset="0"/>
              <a:buChar char="•"/>
            </a:pPr>
            <a:r>
              <a:rPr sz="1400" dirty="0" err="1">
                <a:solidFill>
                  <a:srgbClr val="204454"/>
                </a:solidFill>
                <a:latin typeface="Aptos"/>
              </a:rPr>
              <a:t>kasvu</a:t>
            </a:r>
            <a:r>
              <a:rPr sz="1400" dirty="0">
                <a:solidFill>
                  <a:srgbClr val="204454"/>
                </a:solidFill>
                <a:latin typeface="Aptos"/>
              </a:rPr>
              <a:t> ja </a:t>
            </a:r>
            <a:r>
              <a:rPr sz="1400" dirty="0" err="1">
                <a:solidFill>
                  <a:srgbClr val="204454"/>
                </a:solidFill>
                <a:latin typeface="Aptos"/>
              </a:rPr>
              <a:t>investointikyky</a:t>
            </a:r>
            <a:endParaRPr sz="1400" dirty="0">
              <a:solidFill>
                <a:srgbClr val="204454"/>
              </a:solidFill>
              <a:latin typeface="Aptos"/>
            </a:endParaRPr>
          </a:p>
        </p:txBody>
      </p:sp>
      <p:sp>
        <p:nvSpPr>
          <p:cNvPr id="25" name="Chevron 24"/>
          <p:cNvSpPr/>
          <p:nvPr/>
        </p:nvSpPr>
        <p:spPr>
          <a:xfrm>
            <a:off x="3274695" y="4117848"/>
            <a:ext cx="411480" cy="594360"/>
          </a:xfrm>
          <a:prstGeom prst="chevron">
            <a:avLst/>
          </a:prstGeom>
          <a:solidFill>
            <a:srgbClr val="DC85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Chevron 25"/>
          <p:cNvSpPr/>
          <p:nvPr/>
        </p:nvSpPr>
        <p:spPr>
          <a:xfrm>
            <a:off x="6941820" y="4127373"/>
            <a:ext cx="411480" cy="594360"/>
          </a:xfrm>
          <a:prstGeom prst="chevron">
            <a:avLst/>
          </a:prstGeom>
          <a:solidFill>
            <a:srgbClr val="DC85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822960" y="5568696"/>
            <a:ext cx="10515600" cy="713232"/>
          </a:xfrm>
          <a:prstGeom prst="roundRect">
            <a:avLst/>
          </a:prstGeom>
          <a:solidFill>
            <a:srgbClr val="DC85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dirty="0" err="1">
                <a:solidFill>
                  <a:srgbClr val="FFFFFF"/>
                </a:solidFill>
                <a:latin typeface="Aptos"/>
              </a:rPr>
              <a:t>Ydinajatus</a:t>
            </a:r>
            <a:r>
              <a:rPr lang="fi-FI" b="1" dirty="0">
                <a:solidFill>
                  <a:srgbClr val="FFFFFF"/>
                </a:solidFill>
                <a:latin typeface="Aptos"/>
              </a:rPr>
              <a:t> se, että </a:t>
            </a:r>
            <a:r>
              <a:rPr sz="1800" b="1" dirty="0" err="1">
                <a:solidFill>
                  <a:srgbClr val="FFFFFF"/>
                </a:solidFill>
                <a:latin typeface="Aptos"/>
              </a:rPr>
              <a:t>arvo</a:t>
            </a:r>
            <a:r>
              <a:rPr sz="1800" b="1" dirty="0">
                <a:solidFill>
                  <a:srgbClr val="FFFFFF"/>
                </a:solidFill>
                <a:latin typeface="Aptos"/>
              </a:rPr>
              <a:t> </a:t>
            </a:r>
            <a:r>
              <a:rPr sz="1800" b="1" dirty="0" err="1">
                <a:solidFill>
                  <a:srgbClr val="FFFFFF"/>
                </a:solidFill>
                <a:latin typeface="Aptos"/>
              </a:rPr>
              <a:t>muuttuu</a:t>
            </a:r>
            <a:r>
              <a:rPr sz="1800" b="1" dirty="0">
                <a:solidFill>
                  <a:srgbClr val="FFFFFF"/>
                </a:solidFill>
                <a:latin typeface="Aptos"/>
              </a:rPr>
              <a:t> </a:t>
            </a:r>
            <a:r>
              <a:rPr sz="1800" b="1" dirty="0" err="1">
                <a:solidFill>
                  <a:srgbClr val="FFFFFF"/>
                </a:solidFill>
                <a:latin typeface="Aptos"/>
              </a:rPr>
              <a:t>taloudelliseksi</a:t>
            </a:r>
            <a:r>
              <a:rPr sz="1800" b="1" dirty="0">
                <a:solidFill>
                  <a:srgbClr val="FFFFFF"/>
                </a:solidFill>
                <a:latin typeface="Aptos"/>
              </a:rPr>
              <a:t>, </a:t>
            </a:r>
            <a:r>
              <a:rPr sz="1800" b="1" dirty="0" err="1">
                <a:solidFill>
                  <a:srgbClr val="FFFFFF"/>
                </a:solidFill>
                <a:latin typeface="Aptos"/>
              </a:rPr>
              <a:t>kun</a:t>
            </a:r>
            <a:r>
              <a:rPr sz="1800" b="1" dirty="0">
                <a:solidFill>
                  <a:srgbClr val="FFFFFF"/>
                </a:solidFill>
                <a:latin typeface="Aptos"/>
              </a:rPr>
              <a:t> se </a:t>
            </a:r>
            <a:r>
              <a:rPr sz="1800" b="1" dirty="0" err="1">
                <a:solidFill>
                  <a:srgbClr val="FFFFFF"/>
                </a:solidFill>
                <a:latin typeface="Aptos"/>
              </a:rPr>
              <a:t>alentaa</a:t>
            </a:r>
            <a:r>
              <a:rPr sz="1800" b="1" dirty="0">
                <a:solidFill>
                  <a:srgbClr val="FFFFFF"/>
                </a:solidFill>
                <a:latin typeface="Aptos"/>
              </a:rPr>
              <a:t> </a:t>
            </a:r>
            <a:r>
              <a:rPr sz="1800" b="1" dirty="0" err="1">
                <a:solidFill>
                  <a:srgbClr val="FFFFFF"/>
                </a:solidFill>
                <a:latin typeface="Aptos"/>
              </a:rPr>
              <a:t>kustannuksia</a:t>
            </a:r>
            <a:r>
              <a:rPr sz="1800" b="1" dirty="0">
                <a:solidFill>
                  <a:srgbClr val="FFFFFF"/>
                </a:solidFill>
                <a:latin typeface="Aptos"/>
              </a:rPr>
              <a:t>, </a:t>
            </a:r>
            <a:r>
              <a:rPr sz="1800" b="1" dirty="0" err="1">
                <a:solidFill>
                  <a:srgbClr val="FFFFFF"/>
                </a:solidFill>
                <a:latin typeface="Aptos"/>
              </a:rPr>
              <a:t>vähentää</a:t>
            </a:r>
            <a:r>
              <a:rPr sz="1800" b="1" dirty="0">
                <a:solidFill>
                  <a:srgbClr val="FFFFFF"/>
                </a:solidFill>
                <a:latin typeface="Aptos"/>
              </a:rPr>
              <a:t> </a:t>
            </a:r>
            <a:r>
              <a:rPr sz="1800" b="1" dirty="0" err="1">
                <a:solidFill>
                  <a:srgbClr val="FFFFFF"/>
                </a:solidFill>
                <a:latin typeface="Aptos"/>
              </a:rPr>
              <a:t>riskejä</a:t>
            </a:r>
            <a:r>
              <a:rPr sz="1800" b="1" dirty="0">
                <a:solidFill>
                  <a:srgbClr val="FFFFFF"/>
                </a:solidFill>
                <a:latin typeface="Aptos"/>
              </a:rPr>
              <a:t>, </a:t>
            </a:r>
            <a:r>
              <a:rPr sz="1800" b="1" dirty="0" err="1">
                <a:solidFill>
                  <a:srgbClr val="FFFFFF"/>
                </a:solidFill>
                <a:latin typeface="Aptos"/>
              </a:rPr>
              <a:t>avaa</a:t>
            </a:r>
            <a:r>
              <a:rPr sz="1800" b="1" dirty="0">
                <a:solidFill>
                  <a:srgbClr val="FFFFFF"/>
                </a:solidFill>
                <a:latin typeface="Aptos"/>
              </a:rPr>
              <a:t> </a:t>
            </a:r>
            <a:r>
              <a:rPr sz="1800" b="1" dirty="0" err="1">
                <a:solidFill>
                  <a:srgbClr val="FFFFFF"/>
                </a:solidFill>
                <a:latin typeface="Aptos"/>
              </a:rPr>
              <a:t>markkinoita</a:t>
            </a:r>
            <a:r>
              <a:rPr sz="1800" b="1" dirty="0">
                <a:solidFill>
                  <a:srgbClr val="FFFFFF"/>
                </a:solidFill>
                <a:latin typeface="Aptos"/>
              </a:rPr>
              <a:t> ja </a:t>
            </a:r>
            <a:r>
              <a:rPr sz="1800" b="1" dirty="0" err="1">
                <a:solidFill>
                  <a:srgbClr val="FFFFFF"/>
                </a:solidFill>
                <a:latin typeface="Aptos"/>
              </a:rPr>
              <a:t>mahdollistaa</a:t>
            </a:r>
            <a:r>
              <a:rPr sz="1800" b="1" dirty="0">
                <a:solidFill>
                  <a:srgbClr val="FFFFFF"/>
                </a:solidFill>
                <a:latin typeface="Aptos"/>
              </a:rPr>
              <a:t> </a:t>
            </a:r>
            <a:r>
              <a:rPr sz="1800" b="1" dirty="0" err="1">
                <a:solidFill>
                  <a:srgbClr val="FFFFFF"/>
                </a:solidFill>
                <a:latin typeface="Aptos"/>
              </a:rPr>
              <a:t>uusia</a:t>
            </a:r>
            <a:r>
              <a:rPr sz="1800" b="1" dirty="0">
                <a:solidFill>
                  <a:srgbClr val="FFFFFF"/>
                </a:solidFill>
                <a:latin typeface="Aptos"/>
              </a:rPr>
              <a:t> </a:t>
            </a:r>
            <a:r>
              <a:rPr sz="1800" b="1" dirty="0" err="1">
                <a:solidFill>
                  <a:srgbClr val="FFFFFF"/>
                </a:solidFill>
                <a:latin typeface="Aptos"/>
              </a:rPr>
              <a:t>palveluja</a:t>
            </a:r>
            <a:r>
              <a:rPr sz="1800" b="1" dirty="0">
                <a:solidFill>
                  <a:srgbClr val="FFFFFF"/>
                </a:solidFill>
                <a:latin typeface="Aptos"/>
              </a:rPr>
              <a:t>.</a:t>
            </a:r>
          </a:p>
        </p:txBody>
      </p:sp>
      <p:sp>
        <p:nvSpPr>
          <p:cNvPr id="28" name="TextBox 27"/>
          <p:cNvSpPr txBox="1"/>
          <p:nvPr/>
        </p:nvSpPr>
        <p:spPr>
          <a:xfrm>
            <a:off x="868680" y="6309360"/>
            <a:ext cx="5019323" cy="246221"/>
          </a:xfrm>
          <a:prstGeom prst="rect">
            <a:avLst/>
          </a:prstGeom>
          <a:noFill/>
        </p:spPr>
        <p:txBody>
          <a:bodyPr wrap="none">
            <a:spAutoFit/>
          </a:bodyPr>
          <a:lstStyle/>
          <a:p>
            <a:r>
              <a:rPr sz="1000" dirty="0" err="1">
                <a:solidFill>
                  <a:srgbClr val="5A6872"/>
                </a:solidFill>
                <a:latin typeface="Aptos"/>
              </a:rPr>
              <a:t>Esimerkkipolkuja</a:t>
            </a:r>
            <a:r>
              <a:rPr sz="1000" dirty="0">
                <a:solidFill>
                  <a:srgbClr val="5A6872"/>
                </a:solidFill>
                <a:latin typeface="Aptos"/>
              </a:rPr>
              <a:t>: Interface &amp; Signify • Infinite Fiber &amp; Fortum • Philips &amp; Renault • Neste</a:t>
            </a:r>
          </a:p>
        </p:txBody>
      </p:sp>
    </p:spTree>
    <p:extLst>
      <p:ext uri="{BB962C8B-B14F-4D97-AF65-F5344CB8AC3E}">
        <p14:creationId xmlns:p14="http://schemas.microsoft.com/office/powerpoint/2010/main" val="2199590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2275C-F8F7-3792-A0B4-1E4D55215343}"/>
              </a:ext>
            </a:extLst>
          </p:cNvPr>
          <p:cNvSpPr>
            <a:spLocks noGrp="1"/>
          </p:cNvSpPr>
          <p:nvPr>
            <p:ph type="title"/>
          </p:nvPr>
        </p:nvSpPr>
        <p:spPr>
          <a:xfrm>
            <a:off x="838200" y="365125"/>
            <a:ext cx="9420225" cy="1325563"/>
          </a:xfrm>
        </p:spPr>
        <p:txBody>
          <a:bodyPr>
            <a:normAutofit/>
          </a:bodyPr>
          <a:lstStyle/>
          <a:p>
            <a:r>
              <a:rPr lang="fi-FI" sz="3600" dirty="0"/>
              <a:t>Kiertotalouden arvonluonti – volyymista ratkaisuihin ja suoristuskykyyn</a:t>
            </a:r>
          </a:p>
        </p:txBody>
      </p:sp>
      <p:sp>
        <p:nvSpPr>
          <p:cNvPr id="3" name="Content Placeholder 2">
            <a:extLst>
              <a:ext uri="{FF2B5EF4-FFF2-40B4-BE49-F238E27FC236}">
                <a16:creationId xmlns:a16="http://schemas.microsoft.com/office/drawing/2014/main" id="{BCB5CFBD-2FAF-A2B2-E16F-D3CD1DB54B79}"/>
              </a:ext>
            </a:extLst>
          </p:cNvPr>
          <p:cNvSpPr>
            <a:spLocks noGrp="1"/>
          </p:cNvSpPr>
          <p:nvPr>
            <p:ph idx="1"/>
          </p:nvPr>
        </p:nvSpPr>
        <p:spPr>
          <a:xfrm>
            <a:off x="500975" y="1593442"/>
            <a:ext cx="9959502" cy="2589376"/>
          </a:xfrm>
        </p:spPr>
        <p:txBody>
          <a:bodyPr>
            <a:normAutofit lnSpcReduction="10000"/>
          </a:bodyPr>
          <a:lstStyle/>
          <a:p>
            <a:r>
              <a:rPr lang="fi-FI" sz="1400" b="1" dirty="0"/>
              <a:t>Product-as-a-Service (</a:t>
            </a:r>
            <a:r>
              <a:rPr lang="fi-FI" sz="1400" b="1" dirty="0" err="1"/>
              <a:t>PaaS</a:t>
            </a:r>
            <a:r>
              <a:rPr lang="fi-FI" sz="1400" b="1" dirty="0"/>
              <a:t>, </a:t>
            </a:r>
            <a:r>
              <a:rPr lang="en-US" sz="1400" i="1" dirty="0"/>
              <a:t>Product-as-a-Service / Equipment-as-a-Service),</a:t>
            </a:r>
            <a:r>
              <a:rPr lang="en-US" sz="1400" i="1" dirty="0" err="1"/>
              <a:t>myös</a:t>
            </a:r>
            <a:r>
              <a:rPr lang="en-US" sz="1400" i="1" dirty="0"/>
              <a:t> sustainable product service systems</a:t>
            </a:r>
            <a:endParaRPr lang="fi-FI" sz="1400" dirty="0"/>
          </a:p>
          <a:p>
            <a:pPr lvl="0"/>
            <a:r>
              <a:rPr lang="fi-FI" sz="1400" dirty="0"/>
              <a:t>asiakas maksaa käytöstä, ei omista tuotetta</a:t>
            </a:r>
          </a:p>
          <a:p>
            <a:pPr lvl="0"/>
            <a:r>
              <a:rPr lang="fi-FI" sz="1400" dirty="0"/>
              <a:t>valmistaja vastaa:</a:t>
            </a:r>
          </a:p>
          <a:p>
            <a:pPr lvl="1"/>
            <a:r>
              <a:rPr lang="fi-FI" sz="1400" dirty="0"/>
              <a:t>huollosta</a:t>
            </a:r>
          </a:p>
          <a:p>
            <a:pPr lvl="1"/>
            <a:r>
              <a:rPr lang="fi-FI" sz="1400" dirty="0"/>
              <a:t>päivityksistä</a:t>
            </a:r>
          </a:p>
          <a:p>
            <a:pPr lvl="1"/>
            <a:r>
              <a:rPr lang="fi-FI" sz="1400" dirty="0"/>
              <a:t>kierrätyksestä</a:t>
            </a:r>
          </a:p>
          <a:p>
            <a:r>
              <a:rPr lang="fi-FI" sz="1400" dirty="0"/>
              <a:t>Esim. kompressorit, hissit, energiantuotanto, moottorit, renkaat</a:t>
            </a:r>
          </a:p>
          <a:p>
            <a:r>
              <a:rPr lang="fi-FI" sz="1400" dirty="0"/>
              <a:t>Tuotteen myynnin sijasta myydään suorituskykyä / ratkaisua</a:t>
            </a:r>
          </a:p>
          <a:p>
            <a:pPr lvl="1"/>
            <a:r>
              <a:rPr lang="fi-FI" sz="1400" dirty="0" err="1"/>
              <a:t>Use-based</a:t>
            </a:r>
            <a:r>
              <a:rPr lang="fi-FI" sz="1400" dirty="0"/>
              <a:t>, </a:t>
            </a:r>
            <a:r>
              <a:rPr lang="fi-FI" sz="1400" dirty="0" err="1"/>
              <a:t>access-based</a:t>
            </a:r>
            <a:r>
              <a:rPr lang="fi-FI" sz="1400" dirty="0"/>
              <a:t>, </a:t>
            </a:r>
            <a:r>
              <a:rPr lang="fi-FI" sz="1400" dirty="0" err="1"/>
              <a:t>performance</a:t>
            </a:r>
            <a:r>
              <a:rPr lang="fi-FI" sz="1400" dirty="0"/>
              <a:t> </a:t>
            </a:r>
            <a:r>
              <a:rPr lang="fi-FI" sz="1400" dirty="0" err="1"/>
              <a:t>based</a:t>
            </a:r>
            <a:endParaRPr lang="fi-FI" sz="1400" dirty="0"/>
          </a:p>
          <a:p>
            <a:endParaRPr lang="fi-FI" sz="1800" dirty="0"/>
          </a:p>
          <a:p>
            <a:endParaRPr lang="fi-FI" sz="1800" dirty="0"/>
          </a:p>
        </p:txBody>
      </p:sp>
      <p:pic>
        <p:nvPicPr>
          <p:cNvPr id="6" name="Picture 5">
            <a:extLst>
              <a:ext uri="{FF2B5EF4-FFF2-40B4-BE49-F238E27FC236}">
                <a16:creationId xmlns:a16="http://schemas.microsoft.com/office/drawing/2014/main" id="{4C825089-6525-E794-BBFF-8802F3EDF842}"/>
              </a:ext>
            </a:extLst>
          </p:cNvPr>
          <p:cNvPicPr>
            <a:picLocks noChangeAspect="1"/>
          </p:cNvPicPr>
          <p:nvPr/>
        </p:nvPicPr>
        <p:blipFill>
          <a:blip r:embed="rId2"/>
          <a:stretch>
            <a:fillRect/>
          </a:stretch>
        </p:blipFill>
        <p:spPr>
          <a:xfrm>
            <a:off x="748639" y="4254183"/>
            <a:ext cx="10214820" cy="2559630"/>
          </a:xfrm>
          <a:prstGeom prst="rect">
            <a:avLst/>
          </a:prstGeom>
        </p:spPr>
      </p:pic>
    </p:spTree>
    <p:extLst>
      <p:ext uri="{BB962C8B-B14F-4D97-AF65-F5344CB8AC3E}">
        <p14:creationId xmlns:p14="http://schemas.microsoft.com/office/powerpoint/2010/main" val="1544064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6876BC-F8D6-2E57-3362-EACE459226B5}"/>
              </a:ext>
            </a:extLst>
          </p:cNvPr>
          <p:cNvSpPr>
            <a:spLocks noGrp="1"/>
          </p:cNvSpPr>
          <p:nvPr>
            <p:ph idx="1"/>
          </p:nvPr>
        </p:nvSpPr>
        <p:spPr>
          <a:xfrm>
            <a:off x="609600" y="2249424"/>
            <a:ext cx="6230353" cy="4325112"/>
          </a:xfrm>
        </p:spPr>
        <p:txBody>
          <a:bodyPr>
            <a:normAutofit fontScale="92500" lnSpcReduction="20000"/>
          </a:bodyPr>
          <a:lstStyle/>
          <a:p>
            <a:r>
              <a:rPr lang="fi-FI" dirty="0"/>
              <a:t>Siirrytty kemikaalien (liuottimet, metallien puhdistus) myynnistä ratkaisun (</a:t>
            </a:r>
            <a:r>
              <a:rPr lang="fi-FI" dirty="0" err="1"/>
              <a:t>performance</a:t>
            </a:r>
            <a:r>
              <a:rPr lang="fi-FI" dirty="0"/>
              <a:t> </a:t>
            </a:r>
            <a:r>
              <a:rPr lang="fi-FI" dirty="0" err="1"/>
              <a:t>based</a:t>
            </a:r>
            <a:r>
              <a:rPr lang="fi-FI" dirty="0"/>
              <a:t> </a:t>
            </a:r>
            <a:r>
              <a:rPr lang="fi-FI" dirty="0" err="1"/>
              <a:t>package</a:t>
            </a:r>
            <a:r>
              <a:rPr lang="fi-FI" dirty="0"/>
              <a:t>)</a:t>
            </a:r>
          </a:p>
          <a:p>
            <a:r>
              <a:rPr lang="fi-FI" dirty="0" err="1"/>
              <a:t>Kemilaalit</a:t>
            </a:r>
            <a:r>
              <a:rPr lang="fi-FI" dirty="0"/>
              <a:t> säilyvät </a:t>
            </a:r>
            <a:r>
              <a:rPr lang="fi-FI" dirty="0" err="1"/>
              <a:t>SafeChemin</a:t>
            </a:r>
            <a:r>
              <a:rPr lang="fi-FI" dirty="0"/>
              <a:t> taseessa.</a:t>
            </a:r>
          </a:p>
          <a:p>
            <a:r>
              <a:rPr lang="fi-FI" dirty="0"/>
              <a:t>Palvelu sisältää suunnittelun, kemikaalit, suljetun kierron järjestelmän, kierrätyksen, jätteiden analysoinnin, koulutukset, jne. </a:t>
            </a:r>
            <a:endParaRPr lang="fi-FI" dirty="0">
              <a:hlinkClick r:id="rId2"/>
            </a:endParaRPr>
          </a:p>
          <a:p>
            <a:r>
              <a:rPr lang="fi-FI" dirty="0">
                <a:hlinkClick r:id="rId2"/>
              </a:rPr>
              <a:t>https://safechem.com/en/metal-cleaning/complease</a:t>
            </a:r>
            <a:endParaRPr lang="fi-FI" dirty="0"/>
          </a:p>
          <a:p>
            <a:r>
              <a:rPr lang="fi-FI" dirty="0">
                <a:hlinkClick r:id="rId3"/>
              </a:rPr>
              <a:t>https://chemicalleasing.com/</a:t>
            </a:r>
            <a:r>
              <a:rPr lang="fi-FI" dirty="0"/>
              <a:t> (UNIDO)</a:t>
            </a:r>
          </a:p>
          <a:p>
            <a:pPr marL="109728" indent="0">
              <a:buNone/>
            </a:pPr>
            <a:endParaRPr lang="fi-FI" dirty="0"/>
          </a:p>
        </p:txBody>
      </p:sp>
      <p:pic>
        <p:nvPicPr>
          <p:cNvPr id="8" name="Picture 7">
            <a:extLst>
              <a:ext uri="{FF2B5EF4-FFF2-40B4-BE49-F238E27FC236}">
                <a16:creationId xmlns:a16="http://schemas.microsoft.com/office/drawing/2014/main" id="{915DA892-92B6-180C-6377-4910C347EBAF}"/>
              </a:ext>
            </a:extLst>
          </p:cNvPr>
          <p:cNvPicPr>
            <a:picLocks noChangeAspect="1"/>
          </p:cNvPicPr>
          <p:nvPr/>
        </p:nvPicPr>
        <p:blipFill>
          <a:blip r:embed="rId4"/>
          <a:stretch>
            <a:fillRect/>
          </a:stretch>
        </p:blipFill>
        <p:spPr>
          <a:xfrm>
            <a:off x="7903889" y="136772"/>
            <a:ext cx="3983311" cy="6250850"/>
          </a:xfrm>
          <a:prstGeom prst="rect">
            <a:avLst/>
          </a:prstGeom>
        </p:spPr>
      </p:pic>
      <p:sp>
        <p:nvSpPr>
          <p:cNvPr id="10" name="TextBox 9">
            <a:extLst>
              <a:ext uri="{FF2B5EF4-FFF2-40B4-BE49-F238E27FC236}">
                <a16:creationId xmlns:a16="http://schemas.microsoft.com/office/drawing/2014/main" id="{DD6D493A-56AE-491C-46C2-E8E3FFC27769}"/>
              </a:ext>
            </a:extLst>
          </p:cNvPr>
          <p:cNvSpPr txBox="1"/>
          <p:nvPr/>
        </p:nvSpPr>
        <p:spPr>
          <a:xfrm>
            <a:off x="8216153" y="6256817"/>
            <a:ext cx="4126832" cy="261610"/>
          </a:xfrm>
          <a:prstGeom prst="rect">
            <a:avLst/>
          </a:prstGeom>
          <a:noFill/>
        </p:spPr>
        <p:txBody>
          <a:bodyPr wrap="square">
            <a:spAutoFit/>
          </a:bodyPr>
          <a:lstStyle/>
          <a:p>
            <a:r>
              <a:rPr lang="fi-FI" sz="1100" dirty="0">
                <a:hlinkClick r:id="rId5"/>
              </a:rPr>
              <a:t>https://chemicalleasing.com/chemical-leasing-in-practice/</a:t>
            </a:r>
            <a:r>
              <a:rPr lang="fi-FI" sz="1100" dirty="0"/>
              <a:t> </a:t>
            </a:r>
          </a:p>
        </p:txBody>
      </p:sp>
      <p:sp>
        <p:nvSpPr>
          <p:cNvPr id="5" name="TextBox 4">
            <a:extLst>
              <a:ext uri="{FF2B5EF4-FFF2-40B4-BE49-F238E27FC236}">
                <a16:creationId xmlns:a16="http://schemas.microsoft.com/office/drawing/2014/main" id="{36B2657B-0326-B6E6-C7B7-1F4C525EA924}"/>
              </a:ext>
            </a:extLst>
          </p:cNvPr>
          <p:cNvSpPr txBox="1"/>
          <p:nvPr/>
        </p:nvSpPr>
        <p:spPr>
          <a:xfrm>
            <a:off x="857811" y="1597268"/>
            <a:ext cx="5086008" cy="584775"/>
          </a:xfrm>
          <a:prstGeom prst="rect">
            <a:avLst/>
          </a:prstGeom>
          <a:noFill/>
        </p:spPr>
        <p:txBody>
          <a:bodyPr wrap="none" rtlCol="0">
            <a:spAutoFit/>
          </a:bodyPr>
          <a:lstStyle/>
          <a:p>
            <a:r>
              <a:rPr lang="fi-FI" sz="3200" dirty="0" err="1">
                <a:solidFill>
                  <a:srgbClr val="00B0F0"/>
                </a:solidFill>
              </a:rPr>
              <a:t>SafeChem</a:t>
            </a:r>
            <a:r>
              <a:rPr lang="fi-FI" sz="3200" dirty="0">
                <a:solidFill>
                  <a:srgbClr val="00B0F0"/>
                </a:solidFill>
              </a:rPr>
              <a:t> </a:t>
            </a:r>
            <a:r>
              <a:rPr lang="fi-FI" sz="3200" dirty="0" err="1">
                <a:solidFill>
                  <a:srgbClr val="00B0F0"/>
                </a:solidFill>
              </a:rPr>
              <a:t>Complease</a:t>
            </a:r>
            <a:r>
              <a:rPr lang="fi-FI" sz="3200" dirty="0">
                <a:solidFill>
                  <a:srgbClr val="00B0F0"/>
                </a:solidFill>
              </a:rPr>
              <a:t> palvelu</a:t>
            </a:r>
          </a:p>
        </p:txBody>
      </p:sp>
      <p:pic>
        <p:nvPicPr>
          <p:cNvPr id="9" name="Picture 8">
            <a:extLst>
              <a:ext uri="{FF2B5EF4-FFF2-40B4-BE49-F238E27FC236}">
                <a16:creationId xmlns:a16="http://schemas.microsoft.com/office/drawing/2014/main" id="{6F15E8A0-81BD-86C0-45BF-EE441B94A5CB}"/>
              </a:ext>
            </a:extLst>
          </p:cNvPr>
          <p:cNvPicPr>
            <a:picLocks noChangeAspect="1"/>
          </p:cNvPicPr>
          <p:nvPr/>
        </p:nvPicPr>
        <p:blipFill>
          <a:blip r:embed="rId6"/>
          <a:stretch>
            <a:fillRect/>
          </a:stretch>
        </p:blipFill>
        <p:spPr>
          <a:xfrm>
            <a:off x="1118322" y="760745"/>
            <a:ext cx="1532536" cy="599376"/>
          </a:xfrm>
          <a:prstGeom prst="rect">
            <a:avLst/>
          </a:prstGeom>
        </p:spPr>
      </p:pic>
      <p:sp>
        <p:nvSpPr>
          <p:cNvPr id="12" name="TextBox 11">
            <a:extLst>
              <a:ext uri="{FF2B5EF4-FFF2-40B4-BE49-F238E27FC236}">
                <a16:creationId xmlns:a16="http://schemas.microsoft.com/office/drawing/2014/main" id="{D7221076-DC44-518E-DBCE-3C8E3FE2AD38}"/>
              </a:ext>
            </a:extLst>
          </p:cNvPr>
          <p:cNvSpPr txBox="1"/>
          <p:nvPr/>
        </p:nvSpPr>
        <p:spPr>
          <a:xfrm>
            <a:off x="8216153" y="6518427"/>
            <a:ext cx="2309812" cy="307777"/>
          </a:xfrm>
          <a:prstGeom prst="rect">
            <a:avLst/>
          </a:prstGeom>
          <a:noFill/>
        </p:spPr>
        <p:txBody>
          <a:bodyPr wrap="square">
            <a:spAutoFit/>
          </a:bodyPr>
          <a:lstStyle/>
          <a:p>
            <a:r>
              <a:rPr lang="fi-FI" sz="1400" dirty="0">
                <a:hlinkClick r:id="rId7"/>
              </a:rPr>
              <a:t>https://safechem.com/en/</a:t>
            </a:r>
            <a:r>
              <a:rPr lang="fi-FI" sz="1400" dirty="0"/>
              <a:t> </a:t>
            </a:r>
          </a:p>
        </p:txBody>
      </p:sp>
      <p:pic>
        <p:nvPicPr>
          <p:cNvPr id="13" name="Picture 12">
            <a:extLst>
              <a:ext uri="{FF2B5EF4-FFF2-40B4-BE49-F238E27FC236}">
                <a16:creationId xmlns:a16="http://schemas.microsoft.com/office/drawing/2014/main" id="{EB916E98-C859-6415-4A87-2F49F167ABB7}"/>
              </a:ext>
            </a:extLst>
          </p:cNvPr>
          <p:cNvPicPr>
            <a:picLocks noChangeAspect="1"/>
          </p:cNvPicPr>
          <p:nvPr/>
        </p:nvPicPr>
        <p:blipFill>
          <a:blip r:embed="rId8"/>
          <a:stretch>
            <a:fillRect/>
          </a:stretch>
        </p:blipFill>
        <p:spPr>
          <a:xfrm>
            <a:off x="2803331" y="760745"/>
            <a:ext cx="1725446" cy="584775"/>
          </a:xfrm>
          <a:prstGeom prst="rect">
            <a:avLst/>
          </a:prstGeom>
        </p:spPr>
      </p:pic>
    </p:spTree>
    <p:extLst>
      <p:ext uri="{BB962C8B-B14F-4D97-AF65-F5344CB8AC3E}">
        <p14:creationId xmlns:p14="http://schemas.microsoft.com/office/powerpoint/2010/main" val="3649704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A975B-76A2-37EE-2E08-61500ABFED90}"/>
              </a:ext>
            </a:extLst>
          </p:cNvPr>
          <p:cNvSpPr>
            <a:spLocks noGrp="1"/>
          </p:cNvSpPr>
          <p:nvPr>
            <p:ph type="title"/>
          </p:nvPr>
        </p:nvSpPr>
        <p:spPr>
          <a:xfrm>
            <a:off x="838200" y="365125"/>
            <a:ext cx="8422678" cy="1325563"/>
          </a:xfrm>
        </p:spPr>
        <p:txBody>
          <a:bodyPr>
            <a:normAutofit/>
          </a:bodyPr>
          <a:lstStyle/>
          <a:p>
            <a:r>
              <a:rPr lang="fi-FI" sz="3600" dirty="0"/>
              <a:t>Tuote palveluna: Michelin </a:t>
            </a:r>
            <a:r>
              <a:rPr lang="fi-FI" sz="3600" dirty="0" err="1"/>
              <a:t>Connected</a:t>
            </a:r>
            <a:r>
              <a:rPr lang="fi-FI" sz="3600" dirty="0"/>
              <a:t> </a:t>
            </a:r>
            <a:r>
              <a:rPr lang="fi-FI" sz="3600" dirty="0" err="1"/>
              <a:t>Fleet</a:t>
            </a:r>
            <a:r>
              <a:rPr lang="fi-FI" sz="3600" dirty="0"/>
              <a:t> (UK) </a:t>
            </a:r>
          </a:p>
        </p:txBody>
      </p:sp>
      <p:sp>
        <p:nvSpPr>
          <p:cNvPr id="3" name="Content Placeholder 2">
            <a:extLst>
              <a:ext uri="{FF2B5EF4-FFF2-40B4-BE49-F238E27FC236}">
                <a16:creationId xmlns:a16="http://schemas.microsoft.com/office/drawing/2014/main" id="{C9A8036E-783A-C3D5-E2CA-75E6E8DA7944}"/>
              </a:ext>
            </a:extLst>
          </p:cNvPr>
          <p:cNvSpPr>
            <a:spLocks noGrp="1"/>
          </p:cNvSpPr>
          <p:nvPr>
            <p:ph idx="1"/>
          </p:nvPr>
        </p:nvSpPr>
        <p:spPr>
          <a:xfrm>
            <a:off x="838200" y="1825625"/>
            <a:ext cx="8903941" cy="4351338"/>
          </a:xfrm>
        </p:spPr>
        <p:txBody>
          <a:bodyPr>
            <a:normAutofit fontScale="85000" lnSpcReduction="20000"/>
          </a:bodyPr>
          <a:lstStyle/>
          <a:p>
            <a:r>
              <a:rPr lang="fi-FI" dirty="0"/>
              <a:t>Asiakasarvon maksimointi</a:t>
            </a:r>
          </a:p>
          <a:p>
            <a:pPr lvl="1"/>
            <a:r>
              <a:rPr lang="fi-FI" dirty="0"/>
              <a:t>Pienempi TCO, parempi turvallisuus, pidempi käyttöaika</a:t>
            </a:r>
          </a:p>
          <a:p>
            <a:r>
              <a:rPr lang="fi-FI" dirty="0"/>
              <a:t>Innovaatio: Renkaiden suorituskyvyn optimointi</a:t>
            </a:r>
          </a:p>
          <a:p>
            <a:pPr lvl="1"/>
            <a:r>
              <a:rPr lang="fi-FI" dirty="0"/>
              <a:t>80 % vähemmän rengasrikkoja, 12 % vähennys polttoaineen kulutuksessa, parempi kestävyys</a:t>
            </a:r>
          </a:p>
          <a:p>
            <a:pPr lvl="1"/>
            <a:r>
              <a:rPr lang="fi-FI" dirty="0"/>
              <a:t>Tekoälyn hyödyntäminen</a:t>
            </a:r>
          </a:p>
          <a:p>
            <a:r>
              <a:rPr lang="fi-FI" dirty="0"/>
              <a:t>Kestävyyshyödyt (LCC)</a:t>
            </a:r>
          </a:p>
          <a:p>
            <a:pPr lvl="1"/>
            <a:r>
              <a:rPr lang="fi-FI" dirty="0"/>
              <a:t>4 655 € / rekka / a</a:t>
            </a:r>
          </a:p>
          <a:p>
            <a:pPr lvl="1"/>
            <a:r>
              <a:rPr lang="fi-FI" dirty="0"/>
              <a:t>100 rekkaa &gt;= 900 t CO</a:t>
            </a:r>
            <a:r>
              <a:rPr lang="fi-FI" baseline="-25000" dirty="0"/>
              <a:t>2</a:t>
            </a:r>
            <a:r>
              <a:rPr lang="fi-FI" dirty="0"/>
              <a:t>/a</a:t>
            </a:r>
          </a:p>
          <a:p>
            <a:r>
              <a:rPr lang="fi-FI" dirty="0"/>
              <a:t>Kestävämmät asiakassuhteet</a:t>
            </a:r>
          </a:p>
          <a:p>
            <a:pPr lvl="1"/>
            <a:r>
              <a:rPr lang="fi-FI" dirty="0"/>
              <a:t>Kilometrikorvaus + täysi palvelu</a:t>
            </a:r>
          </a:p>
          <a:p>
            <a:pPr lvl="1"/>
            <a:r>
              <a:rPr lang="fi-FI" dirty="0"/>
              <a:t>Joustavuus, käyttöperustaiset kustannukset</a:t>
            </a:r>
          </a:p>
          <a:p>
            <a:pPr lvl="1"/>
            <a:r>
              <a:rPr lang="fi-FI" dirty="0"/>
              <a:t>Kestävyys</a:t>
            </a:r>
          </a:p>
          <a:p>
            <a:r>
              <a:rPr lang="fi-FI" dirty="0"/>
              <a:t>Sisältää </a:t>
            </a:r>
            <a:r>
              <a:rPr lang="fi-FI" dirty="0" err="1"/>
              <a:t>predictive</a:t>
            </a:r>
            <a:r>
              <a:rPr lang="fi-FI" dirty="0"/>
              <a:t> </a:t>
            </a:r>
            <a:r>
              <a:rPr lang="fi-FI" dirty="0" err="1"/>
              <a:t>maintenance</a:t>
            </a:r>
            <a:r>
              <a:rPr lang="fi-FI" dirty="0"/>
              <a:t> ulottuvuuden</a:t>
            </a:r>
          </a:p>
          <a:p>
            <a:pPr marL="457200" lvl="1" indent="0">
              <a:buNone/>
            </a:pPr>
            <a:endParaRPr lang="fi-FI" dirty="0"/>
          </a:p>
        </p:txBody>
      </p:sp>
      <p:pic>
        <p:nvPicPr>
          <p:cNvPr id="13" name="Picture 12">
            <a:extLst>
              <a:ext uri="{FF2B5EF4-FFF2-40B4-BE49-F238E27FC236}">
                <a16:creationId xmlns:a16="http://schemas.microsoft.com/office/drawing/2014/main" id="{F2E53E15-1F69-D46A-867D-88313C9B65B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059041" y="3612494"/>
            <a:ext cx="3914327" cy="2507616"/>
          </a:xfrm>
          <a:prstGeom prst="rect">
            <a:avLst/>
          </a:prstGeom>
        </p:spPr>
      </p:pic>
      <p:sp>
        <p:nvSpPr>
          <p:cNvPr id="14" name="TextBox 13">
            <a:extLst>
              <a:ext uri="{FF2B5EF4-FFF2-40B4-BE49-F238E27FC236}">
                <a16:creationId xmlns:a16="http://schemas.microsoft.com/office/drawing/2014/main" id="{3B917C1E-2AA8-0529-CE47-67215F0AD202}"/>
              </a:ext>
            </a:extLst>
          </p:cNvPr>
          <p:cNvSpPr txBox="1"/>
          <p:nvPr/>
        </p:nvSpPr>
        <p:spPr>
          <a:xfrm>
            <a:off x="7954592" y="6176963"/>
            <a:ext cx="2485609" cy="369332"/>
          </a:xfrm>
          <a:prstGeom prst="rect">
            <a:avLst/>
          </a:prstGeom>
          <a:noFill/>
        </p:spPr>
        <p:txBody>
          <a:bodyPr wrap="square" rtlCol="0">
            <a:spAutoFit/>
          </a:bodyPr>
          <a:lstStyle/>
          <a:p>
            <a:r>
              <a:rPr lang="fi-FI" sz="900" dirty="0" err="1">
                <a:hlinkClick r:id="rId3" tooltip="https://www.geograph.ie/photo/3939164"/>
              </a:rPr>
              <a:t>This</a:t>
            </a:r>
            <a:r>
              <a:rPr lang="fi-FI" sz="900" dirty="0">
                <a:hlinkClick r:id="rId3" tooltip="https://www.geograph.ie/photo/3939164"/>
              </a:rPr>
              <a:t> Photo</a:t>
            </a:r>
            <a:r>
              <a:rPr lang="fi-FI" sz="900" dirty="0"/>
              <a:t> </a:t>
            </a:r>
            <a:r>
              <a:rPr lang="fi-FI" sz="900" dirty="0" err="1"/>
              <a:t>by</a:t>
            </a:r>
            <a:r>
              <a:rPr lang="fi-FI" sz="900" dirty="0"/>
              <a:t> Unknown Author is </a:t>
            </a:r>
            <a:r>
              <a:rPr lang="fi-FI" sz="900" dirty="0" err="1"/>
              <a:t>licensed</a:t>
            </a:r>
            <a:r>
              <a:rPr lang="fi-FI" sz="900" dirty="0"/>
              <a:t> </a:t>
            </a:r>
            <a:r>
              <a:rPr lang="fi-FI" sz="900" dirty="0" err="1"/>
              <a:t>under</a:t>
            </a:r>
            <a:r>
              <a:rPr lang="fi-FI" sz="900" dirty="0"/>
              <a:t> </a:t>
            </a:r>
            <a:r>
              <a:rPr lang="fi-FI" sz="900" dirty="0">
                <a:hlinkClick r:id="rId4" tooltip="https://creativecommons.org/licenses/by-sa/3.0/"/>
              </a:rPr>
              <a:t>CC BY-SA</a:t>
            </a:r>
            <a:endParaRPr lang="fi-FI" sz="900" dirty="0"/>
          </a:p>
        </p:txBody>
      </p:sp>
    </p:spTree>
    <p:extLst>
      <p:ext uri="{BB962C8B-B14F-4D97-AF65-F5344CB8AC3E}">
        <p14:creationId xmlns:p14="http://schemas.microsoft.com/office/powerpoint/2010/main" val="243641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A09DCA-BA68-2E71-F5D8-E72F04F4547F}"/>
              </a:ext>
            </a:extLst>
          </p:cNvPr>
          <p:cNvPicPr>
            <a:picLocks noChangeAspect="1"/>
          </p:cNvPicPr>
          <p:nvPr/>
        </p:nvPicPr>
        <p:blipFill>
          <a:blip r:embed="rId2"/>
          <a:stretch>
            <a:fillRect/>
          </a:stretch>
        </p:blipFill>
        <p:spPr>
          <a:xfrm>
            <a:off x="0" y="0"/>
            <a:ext cx="10104120" cy="3188970"/>
          </a:xfrm>
          <a:prstGeom prst="rect">
            <a:avLst/>
          </a:prstGeom>
        </p:spPr>
      </p:pic>
      <p:sp>
        <p:nvSpPr>
          <p:cNvPr id="4" name="TextBox 3">
            <a:extLst>
              <a:ext uri="{FF2B5EF4-FFF2-40B4-BE49-F238E27FC236}">
                <a16:creationId xmlns:a16="http://schemas.microsoft.com/office/drawing/2014/main" id="{6508BEBB-D769-03F5-3D59-EA5F768C32AC}"/>
              </a:ext>
            </a:extLst>
          </p:cNvPr>
          <p:cNvSpPr txBox="1"/>
          <p:nvPr/>
        </p:nvSpPr>
        <p:spPr>
          <a:xfrm>
            <a:off x="0" y="3221990"/>
            <a:ext cx="12192000" cy="2862322"/>
          </a:xfrm>
          <a:prstGeom prst="rect">
            <a:avLst/>
          </a:prstGeom>
          <a:noFill/>
        </p:spPr>
        <p:txBody>
          <a:bodyPr wrap="square" rtlCol="0">
            <a:spAutoFit/>
          </a:bodyPr>
          <a:lstStyle/>
          <a:p>
            <a:r>
              <a:rPr lang="fi-FI" b="1" dirty="0"/>
              <a:t>TULU</a:t>
            </a:r>
            <a:br>
              <a:rPr lang="fi-FI" dirty="0"/>
            </a:br>
            <a:r>
              <a:rPr lang="fi-FI" i="1" dirty="0"/>
              <a:t>on </a:t>
            </a:r>
            <a:r>
              <a:rPr lang="fi-FI" i="1" dirty="0" err="1"/>
              <a:t>demand</a:t>
            </a:r>
            <a:r>
              <a:rPr lang="fi-FI" i="1" dirty="0"/>
              <a:t> </a:t>
            </a:r>
            <a:r>
              <a:rPr lang="fi-FI" i="1" dirty="0" err="1"/>
              <a:t>access</a:t>
            </a:r>
            <a:r>
              <a:rPr lang="fi-FI" i="1" dirty="0"/>
              <a:t> to </a:t>
            </a:r>
            <a:r>
              <a:rPr lang="fi-FI" i="1" dirty="0" err="1"/>
              <a:t>day</a:t>
            </a:r>
            <a:r>
              <a:rPr lang="fi-FI" i="1" dirty="0"/>
              <a:t>-to-</a:t>
            </a:r>
            <a:r>
              <a:rPr lang="fi-FI" i="1" dirty="0" err="1"/>
              <a:t>day</a:t>
            </a:r>
            <a:r>
              <a:rPr lang="fi-FI" i="1" dirty="0"/>
              <a:t> </a:t>
            </a:r>
            <a:r>
              <a:rPr lang="fi-FI" i="1" dirty="0" err="1"/>
              <a:t>things</a:t>
            </a:r>
            <a:r>
              <a:rPr lang="fi-FI" i="1" dirty="0"/>
              <a:t> </a:t>
            </a:r>
            <a:r>
              <a:rPr lang="fi-FI" i="1" dirty="0" err="1"/>
              <a:t>residents</a:t>
            </a:r>
            <a:r>
              <a:rPr lang="fi-FI" i="1" dirty="0"/>
              <a:t> </a:t>
            </a:r>
            <a:r>
              <a:rPr lang="fi-FI" i="1" dirty="0" err="1"/>
              <a:t>want</a:t>
            </a:r>
            <a:r>
              <a:rPr lang="fi-FI" i="1" dirty="0"/>
              <a:t> and </a:t>
            </a:r>
            <a:r>
              <a:rPr lang="fi-FI" i="1" dirty="0" err="1"/>
              <a:t>need</a:t>
            </a:r>
            <a:endParaRPr lang="fi-FI" i="1" dirty="0"/>
          </a:p>
          <a:p>
            <a:r>
              <a:rPr lang="fi-FI" dirty="0"/>
              <a:t>USA, UK ja EU alueilla, yli 50 kaupungissa</a:t>
            </a:r>
          </a:p>
          <a:p>
            <a:r>
              <a:rPr lang="fi-FI" dirty="0"/>
              <a:t>Asukkailla mahdollisuus käyttää korvausta vastaan kodin- ja viihde-elektroniikkaa, skuutteja, jne. </a:t>
            </a:r>
          </a:p>
          <a:p>
            <a:r>
              <a:rPr lang="fi-FI" dirty="0"/>
              <a:t>https://www.tulu.io/</a:t>
            </a:r>
            <a:br>
              <a:rPr lang="fi-FI" dirty="0"/>
            </a:br>
            <a:r>
              <a:rPr lang="fi-FI" dirty="0"/>
              <a:t>Selkeät päästövähennykset</a:t>
            </a:r>
            <a:br>
              <a:rPr lang="fi-FI" dirty="0"/>
            </a:br>
            <a:r>
              <a:rPr lang="fi-FI" dirty="0"/>
              <a:t>Asiakkaat – ei tarvetta alkuinvestoinnille</a:t>
            </a:r>
            <a:br>
              <a:rPr lang="fi-FI" dirty="0"/>
            </a:br>
            <a:r>
              <a:rPr lang="fi-FI" dirty="0"/>
              <a:t>Enemmän taloja – asiakkaita – dataa – asiakasymmärrystä – positiivinen kierre</a:t>
            </a:r>
          </a:p>
          <a:p>
            <a:r>
              <a:rPr lang="fi-FI" dirty="0">
                <a:hlinkClick r:id="rId3"/>
              </a:rPr>
              <a:t>https://www.tulu.io/</a:t>
            </a:r>
            <a:r>
              <a:rPr lang="fi-FI" dirty="0"/>
              <a:t> </a:t>
            </a:r>
          </a:p>
          <a:p>
            <a:endParaRPr lang="fi-FI" dirty="0"/>
          </a:p>
        </p:txBody>
      </p:sp>
    </p:spTree>
    <p:extLst>
      <p:ext uri="{BB962C8B-B14F-4D97-AF65-F5344CB8AC3E}">
        <p14:creationId xmlns:p14="http://schemas.microsoft.com/office/powerpoint/2010/main" val="359788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A560-5B00-5BEE-4070-F82AE37F77F1}"/>
              </a:ext>
            </a:extLst>
          </p:cNvPr>
          <p:cNvSpPr txBox="1">
            <a:spLocks/>
          </p:cNvSpPr>
          <p:nvPr/>
        </p:nvSpPr>
        <p:spPr>
          <a:xfrm>
            <a:off x="612774" y="634998"/>
            <a:ext cx="10945190" cy="1113477"/>
          </a:xfrm>
          <a:prstGeom prst="rect">
            <a:avLst/>
          </a:prstGeom>
        </p:spPr>
        <p:txBody>
          <a:bodyPr>
            <a:norm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a:t>Tuotteista palveluun logiikka</a:t>
            </a:r>
            <a:endParaRPr lang="en-US" dirty="0"/>
          </a:p>
        </p:txBody>
      </p:sp>
      <p:pic>
        <p:nvPicPr>
          <p:cNvPr id="3" name="Content Placeholder 4" descr="Luonnonsuojelustrategia">
            <a:extLst>
              <a:ext uri="{FF2B5EF4-FFF2-40B4-BE49-F238E27FC236}">
                <a16:creationId xmlns:a16="http://schemas.microsoft.com/office/drawing/2014/main" id="{F7C212EF-A374-3491-298F-092C16672C50}"/>
              </a:ext>
            </a:extLst>
          </p:cNvPr>
          <p:cNvPicPr>
            <a:picLocks noChangeAspect="1"/>
          </p:cNvPicPr>
          <p:nvPr/>
        </p:nvPicPr>
        <p:blipFill>
          <a:blip r:embed="rId2"/>
          <a:stretch>
            <a:fillRect/>
          </a:stretch>
        </p:blipFill>
        <p:spPr>
          <a:xfrm>
            <a:off x="612775" y="2666121"/>
            <a:ext cx="5280025" cy="3016420"/>
          </a:xfrm>
          <a:prstGeom prst="rect">
            <a:avLst/>
          </a:prstGeom>
        </p:spPr>
      </p:pic>
      <p:sp>
        <p:nvSpPr>
          <p:cNvPr id="4" name="Content Placeholder 3">
            <a:extLst>
              <a:ext uri="{FF2B5EF4-FFF2-40B4-BE49-F238E27FC236}">
                <a16:creationId xmlns:a16="http://schemas.microsoft.com/office/drawing/2014/main" id="{DC336AE6-2DA9-3592-BC05-E70D21F16ED3}"/>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07761" y="1748474"/>
            <a:ext cx="5271464" cy="48809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err="1"/>
              <a:t>Investointitarpeen</a:t>
            </a:r>
            <a:r>
              <a:rPr lang="en-US" sz="1600" dirty="0"/>
              <a:t> </a:t>
            </a:r>
            <a:r>
              <a:rPr lang="en-US" sz="1600" dirty="0" err="1"/>
              <a:t>poistuminen</a:t>
            </a:r>
            <a:endParaRPr lang="en-US" sz="1600" dirty="0"/>
          </a:p>
          <a:p>
            <a:pPr marL="742950" lvl="1" indent="-285750"/>
            <a:r>
              <a:rPr lang="en-US" sz="1600" dirty="0" err="1"/>
              <a:t>Asiakkaalle</a:t>
            </a:r>
            <a:r>
              <a:rPr lang="en-US" sz="1600" dirty="0"/>
              <a:t> </a:t>
            </a:r>
            <a:r>
              <a:rPr lang="en-US" sz="1600" dirty="0" err="1"/>
              <a:t>laite</a:t>
            </a:r>
            <a:r>
              <a:rPr lang="en-US" sz="1600" dirty="0"/>
              <a:t> </a:t>
            </a:r>
            <a:r>
              <a:rPr lang="en-US" sz="1600" dirty="0" err="1"/>
              <a:t>palveluna</a:t>
            </a:r>
            <a:r>
              <a:rPr lang="en-US" sz="1600" dirty="0"/>
              <a:t> -</a:t>
            </a:r>
            <a:r>
              <a:rPr lang="en-US" sz="1600" dirty="0" err="1"/>
              <a:t>malli</a:t>
            </a:r>
            <a:r>
              <a:rPr lang="en-US" sz="1600" dirty="0"/>
              <a:t> </a:t>
            </a:r>
            <a:r>
              <a:rPr lang="en-US" sz="1600" dirty="0" err="1"/>
              <a:t>poistaa</a:t>
            </a:r>
            <a:r>
              <a:rPr lang="en-US" sz="1600" dirty="0"/>
              <a:t> </a:t>
            </a:r>
            <a:r>
              <a:rPr lang="en-US" sz="1600" dirty="0" err="1"/>
              <a:t>suurten</a:t>
            </a:r>
            <a:r>
              <a:rPr lang="en-US" sz="1600" dirty="0"/>
              <a:t> </a:t>
            </a:r>
            <a:r>
              <a:rPr lang="en-US" sz="1600" dirty="0" err="1"/>
              <a:t>kertaluonteisten</a:t>
            </a:r>
            <a:r>
              <a:rPr lang="en-US" sz="1600" dirty="0"/>
              <a:t> </a:t>
            </a:r>
            <a:r>
              <a:rPr lang="en-US" sz="1600" dirty="0" err="1"/>
              <a:t>investointien</a:t>
            </a:r>
            <a:r>
              <a:rPr lang="en-US" sz="1600" dirty="0"/>
              <a:t> </a:t>
            </a:r>
            <a:r>
              <a:rPr lang="en-US" sz="1600" dirty="0" err="1"/>
              <a:t>tarpeen</a:t>
            </a:r>
            <a:r>
              <a:rPr lang="en-US" sz="1600" dirty="0"/>
              <a:t>, </a:t>
            </a:r>
            <a:r>
              <a:rPr lang="en-US" sz="1600" dirty="0" err="1"/>
              <a:t>helpottaen</a:t>
            </a:r>
            <a:r>
              <a:rPr lang="en-US" sz="1600" dirty="0"/>
              <a:t> </a:t>
            </a:r>
            <a:r>
              <a:rPr lang="en-US" sz="1600" dirty="0" err="1"/>
              <a:t>budjettirajoitteita</a:t>
            </a:r>
            <a:r>
              <a:rPr lang="en-US" sz="1600" dirty="0"/>
              <a:t>.</a:t>
            </a:r>
          </a:p>
          <a:p>
            <a:r>
              <a:rPr lang="en-US" sz="1600" dirty="0" err="1"/>
              <a:t>Ennustettavat</a:t>
            </a:r>
            <a:r>
              <a:rPr lang="en-US" sz="1600" dirty="0"/>
              <a:t> </a:t>
            </a:r>
            <a:r>
              <a:rPr lang="en-US" sz="1600" dirty="0" err="1"/>
              <a:t>kustannukset</a:t>
            </a:r>
            <a:r>
              <a:rPr lang="en-US" sz="1600" dirty="0"/>
              <a:t> ja </a:t>
            </a:r>
            <a:r>
              <a:rPr lang="en-US" sz="1600" dirty="0" err="1"/>
              <a:t>käyttövarmuus</a:t>
            </a:r>
            <a:endParaRPr lang="en-US" sz="1600" dirty="0"/>
          </a:p>
          <a:p>
            <a:pPr marL="742950" lvl="1" indent="-285750"/>
            <a:r>
              <a:rPr lang="en-US" sz="1600" dirty="0" err="1"/>
              <a:t>Asiakas</a:t>
            </a:r>
            <a:r>
              <a:rPr lang="en-US" sz="1600" dirty="0"/>
              <a:t> </a:t>
            </a:r>
            <a:r>
              <a:rPr lang="en-US" sz="1600" dirty="0" err="1"/>
              <a:t>maksaa</a:t>
            </a:r>
            <a:r>
              <a:rPr lang="en-US" sz="1600" dirty="0"/>
              <a:t> </a:t>
            </a:r>
            <a:r>
              <a:rPr lang="en-US" sz="1600" dirty="0" err="1"/>
              <a:t>suorituskyvyn</a:t>
            </a:r>
            <a:r>
              <a:rPr lang="en-US" sz="1600" dirty="0"/>
              <a:t> </a:t>
            </a:r>
            <a:r>
              <a:rPr lang="en-US" sz="1600" dirty="0" err="1"/>
              <a:t>mukaan</a:t>
            </a:r>
            <a:r>
              <a:rPr lang="en-US" sz="1600" dirty="0"/>
              <a:t>, </a:t>
            </a:r>
            <a:r>
              <a:rPr lang="en-US" sz="1600" dirty="0" err="1"/>
              <a:t>saa</a:t>
            </a:r>
            <a:r>
              <a:rPr lang="en-US" sz="1600" dirty="0"/>
              <a:t> </a:t>
            </a:r>
            <a:r>
              <a:rPr lang="en-US" sz="1600" dirty="0" err="1"/>
              <a:t>ennustettavat</a:t>
            </a:r>
            <a:r>
              <a:rPr lang="en-US" sz="1600" dirty="0"/>
              <a:t> </a:t>
            </a:r>
            <a:r>
              <a:rPr lang="en-US" sz="1600" dirty="0" err="1"/>
              <a:t>kustannukset</a:t>
            </a:r>
            <a:r>
              <a:rPr lang="en-US" sz="1600" dirty="0"/>
              <a:t> ja </a:t>
            </a:r>
            <a:r>
              <a:rPr lang="en-US" sz="1600" dirty="0" err="1"/>
              <a:t>korkean</a:t>
            </a:r>
            <a:r>
              <a:rPr lang="en-US" sz="1600" dirty="0"/>
              <a:t> </a:t>
            </a:r>
            <a:r>
              <a:rPr lang="en-US" sz="1600" dirty="0" err="1"/>
              <a:t>käyttövarmuuden</a:t>
            </a:r>
            <a:r>
              <a:rPr lang="en-US" sz="1600" dirty="0"/>
              <a:t> </a:t>
            </a:r>
            <a:r>
              <a:rPr lang="en-US" sz="1600" dirty="0" err="1"/>
              <a:t>palvelun</a:t>
            </a:r>
            <a:r>
              <a:rPr lang="en-US" sz="1600" dirty="0"/>
              <a:t> </a:t>
            </a:r>
            <a:r>
              <a:rPr lang="en-US" sz="1600" dirty="0" err="1"/>
              <a:t>kautta</a:t>
            </a:r>
            <a:r>
              <a:rPr lang="en-US" sz="1600" dirty="0"/>
              <a:t>. </a:t>
            </a:r>
          </a:p>
          <a:p>
            <a:pPr marL="742950" lvl="1" indent="-285750"/>
            <a:r>
              <a:rPr lang="en-US" sz="1600" dirty="0" err="1"/>
              <a:t>Esim</a:t>
            </a:r>
            <a:r>
              <a:rPr lang="en-US" sz="1600" dirty="0"/>
              <a:t>. </a:t>
            </a:r>
            <a:r>
              <a:rPr lang="en-US" sz="1600" dirty="0" err="1"/>
              <a:t>jaettujen</a:t>
            </a:r>
            <a:r>
              <a:rPr lang="en-US" sz="1600" dirty="0"/>
              <a:t> </a:t>
            </a:r>
            <a:r>
              <a:rPr lang="en-US" sz="1600" dirty="0" err="1"/>
              <a:t>hyötyjen</a:t>
            </a:r>
            <a:r>
              <a:rPr lang="en-US" sz="1600" dirty="0"/>
              <a:t> </a:t>
            </a:r>
            <a:r>
              <a:rPr lang="en-US" sz="1600" dirty="0" err="1"/>
              <a:t>sopimukset</a:t>
            </a:r>
            <a:r>
              <a:rPr lang="en-US" sz="1600" dirty="0"/>
              <a:t> (shared savings)</a:t>
            </a:r>
          </a:p>
          <a:p>
            <a:r>
              <a:rPr lang="en-US" sz="1600" dirty="0" err="1"/>
              <a:t>Pitkäaikainen</a:t>
            </a:r>
            <a:r>
              <a:rPr lang="en-US" sz="1600" dirty="0"/>
              <a:t> </a:t>
            </a:r>
            <a:r>
              <a:rPr lang="en-US" sz="1600" dirty="0" err="1"/>
              <a:t>kassavirta</a:t>
            </a:r>
            <a:r>
              <a:rPr lang="en-US" sz="1600" dirty="0"/>
              <a:t> </a:t>
            </a:r>
            <a:r>
              <a:rPr lang="en-US" sz="1600" dirty="0" err="1"/>
              <a:t>toimittajalle</a:t>
            </a:r>
            <a:endParaRPr lang="en-US" sz="1600" dirty="0"/>
          </a:p>
          <a:p>
            <a:pPr marL="742950" lvl="1" indent="-285750"/>
            <a:r>
              <a:rPr lang="en-US" sz="1600" dirty="0" err="1"/>
              <a:t>Toimittaja</a:t>
            </a:r>
            <a:r>
              <a:rPr lang="en-US" sz="1600" dirty="0"/>
              <a:t> </a:t>
            </a:r>
            <a:r>
              <a:rPr lang="en-US" sz="1600" dirty="0" err="1"/>
              <a:t>saa</a:t>
            </a:r>
            <a:r>
              <a:rPr lang="en-US" sz="1600" dirty="0"/>
              <a:t> </a:t>
            </a:r>
            <a:r>
              <a:rPr lang="en-US" sz="1600" dirty="0" err="1"/>
              <a:t>jatkuvan</a:t>
            </a:r>
            <a:r>
              <a:rPr lang="en-US" sz="1600" dirty="0"/>
              <a:t> </a:t>
            </a:r>
            <a:r>
              <a:rPr lang="en-US" sz="1600" dirty="0" err="1"/>
              <a:t>kassavirran</a:t>
            </a:r>
            <a:r>
              <a:rPr lang="en-US" sz="1600" dirty="0"/>
              <a:t> ja </a:t>
            </a:r>
            <a:r>
              <a:rPr lang="en-US" sz="1600" dirty="0" err="1"/>
              <a:t>taloudellisen</a:t>
            </a:r>
            <a:r>
              <a:rPr lang="en-US" sz="1600" dirty="0"/>
              <a:t> </a:t>
            </a:r>
            <a:r>
              <a:rPr lang="en-US" sz="1600" dirty="0" err="1"/>
              <a:t>kannustimen</a:t>
            </a:r>
            <a:r>
              <a:rPr lang="en-US" sz="1600" dirty="0"/>
              <a:t> </a:t>
            </a:r>
            <a:r>
              <a:rPr lang="en-US" sz="1600" dirty="0" err="1"/>
              <a:t>ylläpidon</a:t>
            </a:r>
            <a:r>
              <a:rPr lang="en-US" sz="1600" dirty="0"/>
              <a:t> </a:t>
            </a:r>
            <a:r>
              <a:rPr lang="en-US" sz="1600" dirty="0" err="1"/>
              <a:t>optimointiin</a:t>
            </a:r>
            <a:r>
              <a:rPr lang="en-US" sz="1600" dirty="0"/>
              <a:t> </a:t>
            </a:r>
            <a:r>
              <a:rPr lang="en-US" sz="1600" dirty="0" err="1"/>
              <a:t>pitkässä</a:t>
            </a:r>
            <a:r>
              <a:rPr lang="en-US" sz="1600" dirty="0"/>
              <a:t> </a:t>
            </a:r>
            <a:r>
              <a:rPr lang="en-US" sz="1600" dirty="0" err="1"/>
              <a:t>sopimuksessa</a:t>
            </a:r>
            <a:r>
              <a:rPr lang="en-US" sz="1600" dirty="0"/>
              <a:t>.</a:t>
            </a:r>
          </a:p>
          <a:p>
            <a:r>
              <a:rPr lang="en-US" sz="1600" dirty="0" err="1"/>
              <a:t>Kiertotalouden</a:t>
            </a:r>
            <a:r>
              <a:rPr lang="en-US" sz="1600" dirty="0"/>
              <a:t> </a:t>
            </a:r>
            <a:r>
              <a:rPr lang="en-US" sz="1600" dirty="0" err="1"/>
              <a:t>tukeminen</a:t>
            </a:r>
            <a:endParaRPr lang="en-US" sz="1600" dirty="0"/>
          </a:p>
          <a:p>
            <a:pPr marL="742950" lvl="1" indent="-285750"/>
            <a:r>
              <a:rPr lang="en-US" sz="1600" dirty="0"/>
              <a:t>Malli </a:t>
            </a:r>
            <a:r>
              <a:rPr lang="en-US" sz="1600" dirty="0" err="1"/>
              <a:t>yhdistää</a:t>
            </a:r>
            <a:r>
              <a:rPr lang="en-US" sz="1600" dirty="0"/>
              <a:t> </a:t>
            </a:r>
            <a:r>
              <a:rPr lang="en-US" sz="1600" dirty="0" err="1"/>
              <a:t>taloudellisen</a:t>
            </a:r>
            <a:r>
              <a:rPr lang="en-US" sz="1600" dirty="0"/>
              <a:t> </a:t>
            </a:r>
            <a:r>
              <a:rPr lang="en-US" sz="1600" dirty="0" err="1"/>
              <a:t>kannattavuuden</a:t>
            </a:r>
            <a:r>
              <a:rPr lang="en-US" sz="1600" dirty="0"/>
              <a:t> ja </a:t>
            </a:r>
            <a:r>
              <a:rPr lang="en-US" sz="1600" dirty="0" err="1"/>
              <a:t>resurssitehokkuuden</a:t>
            </a:r>
            <a:r>
              <a:rPr lang="en-US" sz="1600" dirty="0"/>
              <a:t>. </a:t>
            </a:r>
            <a:r>
              <a:rPr lang="en-US" sz="1600" dirty="0" err="1"/>
              <a:t>Tukee</a:t>
            </a:r>
            <a:r>
              <a:rPr lang="en-US" sz="1600" dirty="0"/>
              <a:t> </a:t>
            </a:r>
            <a:r>
              <a:rPr lang="en-US" sz="1600" dirty="0" err="1"/>
              <a:t>siten</a:t>
            </a:r>
            <a:r>
              <a:rPr lang="en-US" sz="1600" dirty="0"/>
              <a:t> </a:t>
            </a:r>
            <a:r>
              <a:rPr lang="en-US" sz="1600" dirty="0" err="1"/>
              <a:t>kestävyyssiirtymää</a:t>
            </a:r>
            <a:r>
              <a:rPr lang="en-US" sz="1600" dirty="0"/>
              <a:t>.</a:t>
            </a:r>
          </a:p>
        </p:txBody>
      </p:sp>
    </p:spTree>
    <p:extLst>
      <p:ext uri="{BB962C8B-B14F-4D97-AF65-F5344CB8AC3E}">
        <p14:creationId xmlns:p14="http://schemas.microsoft.com/office/powerpoint/2010/main" val="3044591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dirty="0"/>
              <a:t>British Sugar: </a:t>
            </a:r>
            <a:r>
              <a:rPr lang="en-GB" dirty="0" err="1"/>
              <a:t>sokerista</a:t>
            </a:r>
            <a:r>
              <a:rPr lang="en-GB" dirty="0"/>
              <a:t> </a:t>
            </a:r>
            <a:r>
              <a:rPr lang="en-GB" dirty="0" err="1"/>
              <a:t>tomaatteihin</a:t>
            </a:r>
            <a:endParaRPr lang="en-GB" dirty="0"/>
          </a:p>
        </p:txBody>
      </p:sp>
      <p:sp>
        <p:nvSpPr>
          <p:cNvPr id="8" name="Content Placeholder 7"/>
          <p:cNvSpPr>
            <a:spLocks noGrp="1"/>
          </p:cNvSpPr>
          <p:nvPr>
            <p:ph sz="half" idx="1"/>
          </p:nvPr>
        </p:nvSpPr>
        <p:spPr/>
        <p:txBody>
          <a:bodyPr>
            <a:normAutofit fontScale="70000" lnSpcReduction="20000"/>
          </a:bodyPr>
          <a:lstStyle/>
          <a:p>
            <a:r>
              <a:rPr lang="en-US" dirty="0"/>
              <a:t>Chukwuebuka Jude </a:t>
            </a:r>
            <a:r>
              <a:rPr lang="en-US" dirty="0" err="1"/>
              <a:t>Obetta</a:t>
            </a:r>
            <a:r>
              <a:rPr lang="en-US" dirty="0"/>
              <a:t> C J, Liu Z , , </a:t>
            </a:r>
            <a:r>
              <a:rPr lang="en-US" dirty="0" err="1"/>
              <a:t>Yongjiang</a:t>
            </a:r>
            <a:r>
              <a:rPr lang="en-US" dirty="0"/>
              <a:t> Shi Y, &amp; Yang B (2025)Toward successful industrial symbiosis implementation: An exploratory study on the UK sugar industry</a:t>
            </a:r>
            <a:r>
              <a:rPr lang="en-US" i="1" dirty="0"/>
              <a:t>. Journal of Cleaner Production 525</a:t>
            </a:r>
          </a:p>
          <a:p>
            <a:r>
              <a:rPr lang="en-US" dirty="0" err="1"/>
              <a:t>hort</a:t>
            </a:r>
            <a:r>
              <a:rPr lang="en-US" dirty="0"/>
              <a:t> S.W., </a:t>
            </a:r>
            <a:r>
              <a:rPr lang="en-US" dirty="0" err="1"/>
              <a:t>Bocken</a:t>
            </a:r>
            <a:r>
              <a:rPr lang="en-US" dirty="0"/>
              <a:t> N.M.P., Barlow C.Y. &amp; </a:t>
            </a:r>
            <a:r>
              <a:rPr lang="en-US" dirty="0" err="1"/>
              <a:t>Chertow</a:t>
            </a:r>
            <a:r>
              <a:rPr lang="en-US" dirty="0"/>
              <a:t> M.R. (2014) From Refining Sugar to Growing Tomatoes - Industrial Ecology and Business Model Evolution. </a:t>
            </a:r>
            <a:r>
              <a:rPr lang="en-US" i="1" dirty="0"/>
              <a:t>Journal of Industrial Ecology </a:t>
            </a:r>
            <a:r>
              <a:rPr lang="en-US" dirty="0"/>
              <a:t>18(5) 603-618.</a:t>
            </a:r>
          </a:p>
          <a:p>
            <a:r>
              <a:rPr lang="en-US" dirty="0" err="1"/>
              <a:t>Lisää</a:t>
            </a:r>
            <a:r>
              <a:rPr lang="en-US" dirty="0"/>
              <a:t> </a:t>
            </a:r>
            <a:r>
              <a:rPr lang="en-US" dirty="0" err="1"/>
              <a:t>esimerkkejä</a:t>
            </a:r>
            <a:r>
              <a:rPr lang="en-US" dirty="0"/>
              <a:t> </a:t>
            </a:r>
            <a:r>
              <a:rPr lang="en-US" dirty="0" err="1"/>
              <a:t>kiertotalouden</a:t>
            </a:r>
            <a:r>
              <a:rPr lang="en-US" dirty="0"/>
              <a:t> </a:t>
            </a:r>
            <a:r>
              <a:rPr lang="en-US" dirty="0" err="1"/>
              <a:t>erilaisista</a:t>
            </a:r>
            <a:r>
              <a:rPr lang="en-US" dirty="0"/>
              <a:t> </a:t>
            </a:r>
            <a:r>
              <a:rPr lang="en-US" dirty="0" err="1"/>
              <a:t>liiketoimintainnovaatioista</a:t>
            </a:r>
            <a:r>
              <a:rPr lang="en-US" dirty="0"/>
              <a:t>: </a:t>
            </a:r>
          </a:p>
          <a:p>
            <a:r>
              <a:rPr lang="en-US" dirty="0">
                <a:hlinkClick r:id="rId3"/>
              </a:rPr>
              <a:t>https://www.ellenmacarthurfoundation.org/resources/business/examples</a:t>
            </a:r>
            <a:endParaRPr lang="en-US" dirty="0"/>
          </a:p>
          <a:p>
            <a:endParaRPr lang="en-US" dirty="0"/>
          </a:p>
          <a:p>
            <a:pPr marL="0" indent="0">
              <a:buNone/>
            </a:pPr>
            <a:endParaRPr lang="en-GB" dirty="0"/>
          </a:p>
        </p:txBody>
      </p:sp>
      <p:pic>
        <p:nvPicPr>
          <p:cNvPr id="10" name="Picture 9" descr="A close up of a tomato&#10;&#10;Description generated with very high confidence">
            <a:extLst>
              <a:ext uri="{FF2B5EF4-FFF2-40B4-BE49-F238E27FC236}">
                <a16:creationId xmlns:a16="http://schemas.microsoft.com/office/drawing/2014/main" id="{9C5EEC6F-5238-4AA7-BB6A-375C21C9DA7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flipH="1">
            <a:off x="6032835" y="2068195"/>
            <a:ext cx="5888335" cy="3652755"/>
          </a:xfrm>
          <a:prstGeom prst="rect">
            <a:avLst/>
          </a:prstGeom>
        </p:spPr>
      </p:pic>
      <p:pic>
        <p:nvPicPr>
          <p:cNvPr id="11" name="Picture 10">
            <a:extLst>
              <a:ext uri="{FF2B5EF4-FFF2-40B4-BE49-F238E27FC236}">
                <a16:creationId xmlns:a16="http://schemas.microsoft.com/office/drawing/2014/main" id="{19B50F24-828C-4A60-8583-4329D73342B6}"/>
              </a:ext>
            </a:extLst>
          </p:cNvPr>
          <p:cNvPicPr>
            <a:picLocks noChangeAspect="1"/>
          </p:cNvPicPr>
          <p:nvPr/>
        </p:nvPicPr>
        <p:blipFill rotWithShape="1">
          <a:blip r:embed="rId6"/>
          <a:srcRect r="-1" b="9016"/>
          <a:stretch/>
        </p:blipFill>
        <p:spPr>
          <a:xfrm>
            <a:off x="5959684" y="2084832"/>
            <a:ext cx="3697793" cy="3656896"/>
          </a:xfrm>
          <a:prstGeom prst="rect">
            <a:avLst/>
          </a:prstGeom>
        </p:spPr>
      </p:pic>
    </p:spTree>
    <p:extLst>
      <p:ext uri="{BB962C8B-B14F-4D97-AF65-F5344CB8AC3E}">
        <p14:creationId xmlns:p14="http://schemas.microsoft.com/office/powerpoint/2010/main" val="2079997505"/>
      </p:ext>
    </p:extLst>
  </p:cSld>
  <p:clrMapOvr>
    <a:masterClrMapping/>
  </p:clrMapOvr>
  <mc:AlternateContent xmlns:mc="http://schemas.openxmlformats.org/markup-compatibility/2006" xmlns:p14="http://schemas.microsoft.com/office/powerpoint/2010/main">
    <mc:Choice Requires="p14">
      <p:transition spd="slow" p14:dur="2000" advTm="65251"/>
    </mc:Choice>
    <mc:Fallback xmlns="">
      <p:transition spd="slow" advTm="6525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77B831-B218-4151-82C7-248FEA4A30B8}"/>
              </a:ext>
            </a:extLst>
          </p:cNvPr>
          <p:cNvPicPr>
            <a:picLocks noChangeAspect="1"/>
          </p:cNvPicPr>
          <p:nvPr/>
        </p:nvPicPr>
        <p:blipFill rotWithShape="1">
          <a:blip r:embed="rId3"/>
          <a:srcRect/>
          <a:stretch/>
        </p:blipFill>
        <p:spPr>
          <a:xfrm>
            <a:off x="180873" y="1246677"/>
            <a:ext cx="6270171" cy="4733979"/>
          </a:xfrm>
          <a:prstGeom prst="rect">
            <a:avLst/>
          </a:prstGeom>
        </p:spPr>
      </p:pic>
      <p:sp>
        <p:nvSpPr>
          <p:cNvPr id="9" name="Title 8">
            <a:extLst>
              <a:ext uri="{FF2B5EF4-FFF2-40B4-BE49-F238E27FC236}">
                <a16:creationId xmlns:a16="http://schemas.microsoft.com/office/drawing/2014/main" id="{C1676A1B-34A5-4F3A-8C00-6D2AF17CD7B0}"/>
              </a:ext>
            </a:extLst>
          </p:cNvPr>
          <p:cNvSpPr>
            <a:spLocks noGrp="1"/>
          </p:cNvSpPr>
          <p:nvPr>
            <p:ph type="title"/>
          </p:nvPr>
        </p:nvSpPr>
        <p:spPr/>
        <p:txBody>
          <a:bodyPr/>
          <a:lstStyle/>
          <a:p>
            <a:r>
              <a:rPr lang="fi-FI" sz="4400" dirty="0">
                <a:solidFill>
                  <a:srgbClr val="00B0F0"/>
                </a:solidFill>
              </a:rPr>
              <a:t>Mikä muuttui?</a:t>
            </a:r>
          </a:p>
        </p:txBody>
      </p:sp>
      <p:sp>
        <p:nvSpPr>
          <p:cNvPr id="6" name="Content Placeholder 5">
            <a:extLst>
              <a:ext uri="{FF2B5EF4-FFF2-40B4-BE49-F238E27FC236}">
                <a16:creationId xmlns:a16="http://schemas.microsoft.com/office/drawing/2014/main" id="{FD81733E-EF8A-D46A-32B0-2DF2E339ED22}"/>
              </a:ext>
            </a:extLst>
          </p:cNvPr>
          <p:cNvSpPr>
            <a:spLocks noGrp="1"/>
          </p:cNvSpPr>
          <p:nvPr>
            <p:ph sz="half" idx="2"/>
          </p:nvPr>
        </p:nvSpPr>
        <p:spPr>
          <a:xfrm>
            <a:off x="6096001" y="447773"/>
            <a:ext cx="4648199" cy="6036789"/>
          </a:xfrm>
        </p:spPr>
        <p:txBody>
          <a:bodyPr>
            <a:normAutofit fontScale="92500"/>
          </a:bodyPr>
          <a:lstStyle/>
          <a:p>
            <a:pPr marL="342900" lvl="0" indent="-342900">
              <a:lnSpc>
                <a:spcPct val="107000"/>
              </a:lnSpc>
              <a:spcAft>
                <a:spcPts val="800"/>
              </a:spcAft>
              <a:buFont typeface="+mj-lt"/>
              <a:buAutoNum type="arabicPeriod"/>
              <a:tabLst>
                <a:tab pos="457200" algn="l"/>
              </a:tabLst>
            </a:pPr>
            <a:r>
              <a:rPr lang="fi-FI" sz="1600" b="1" kern="0" dirty="0">
                <a:effectLst/>
                <a:ea typeface="Times New Roman" panose="02020603050405020304" pitchFamily="18" charset="0"/>
                <a:cs typeface="Times New Roman" panose="02020603050405020304" pitchFamily="18" charset="0"/>
              </a:rPr>
              <a:t>Yhteistuotanto</a:t>
            </a:r>
            <a:r>
              <a:rPr lang="fi-FI" sz="1600" kern="0" dirty="0">
                <a:effectLst/>
                <a:ea typeface="Times New Roman" panose="02020603050405020304" pitchFamily="18" charset="0"/>
                <a:cs typeface="Times New Roman" panose="02020603050405020304" pitchFamily="18" charset="0"/>
              </a:rPr>
              <a:t>: Esimerkiksi sokerijuurikkaan käsittelyssä syntyvä massa käytetään eläinrehuna.</a:t>
            </a:r>
            <a:endParaRPr lang="fi-FI" sz="1600" kern="1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i-FI" sz="1600" b="1" kern="0" dirty="0">
                <a:effectLst/>
                <a:ea typeface="Times New Roman" panose="02020603050405020304" pitchFamily="18" charset="0"/>
                <a:cs typeface="Times New Roman" panose="02020603050405020304" pitchFamily="18" charset="0"/>
              </a:rPr>
              <a:t>Energiantuotanto</a:t>
            </a:r>
            <a:r>
              <a:rPr lang="fi-FI" sz="1600" kern="0" dirty="0">
                <a:effectLst/>
                <a:ea typeface="Times New Roman" panose="02020603050405020304" pitchFamily="18" charset="0"/>
                <a:cs typeface="Times New Roman" panose="02020603050405020304" pitchFamily="18" charset="0"/>
              </a:rPr>
              <a:t>: Tehdas tuottaa sähköä ja lämpöä käyttämällä prosessissa syntyvää biomassaa. </a:t>
            </a:r>
          </a:p>
          <a:p>
            <a:pPr marL="342900" lvl="0" indent="-342900">
              <a:lnSpc>
                <a:spcPct val="107000"/>
              </a:lnSpc>
              <a:spcAft>
                <a:spcPts val="800"/>
              </a:spcAft>
              <a:buFont typeface="+mj-lt"/>
              <a:buAutoNum type="arabicPeriod"/>
              <a:tabLst>
                <a:tab pos="457200" algn="l"/>
              </a:tabLst>
            </a:pPr>
            <a:r>
              <a:rPr lang="fi-FI" sz="1600" b="1" kern="0" dirty="0">
                <a:effectLst/>
                <a:ea typeface="Times New Roman" panose="02020603050405020304" pitchFamily="18" charset="0"/>
                <a:cs typeface="Times New Roman" panose="02020603050405020304" pitchFamily="18" charset="0"/>
              </a:rPr>
              <a:t>Veden kierrätys</a:t>
            </a:r>
            <a:r>
              <a:rPr lang="fi-FI" sz="1600" kern="0" dirty="0">
                <a:effectLst/>
                <a:ea typeface="Times New Roman" panose="02020603050405020304" pitchFamily="18" charset="0"/>
                <a:cs typeface="Times New Roman" panose="02020603050405020304" pitchFamily="18" charset="0"/>
              </a:rPr>
              <a:t>: Prosessissa käytetty vesi kierrätetään ja puhdistetaan, mikä vähentää vedenkulutusta ja ympäristövaikutuksia.</a:t>
            </a:r>
            <a:endParaRPr lang="fi-FI" sz="1600" kern="1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i-FI" sz="1600" b="1" kern="0" dirty="0">
                <a:effectLst/>
                <a:ea typeface="Times New Roman" panose="02020603050405020304" pitchFamily="18" charset="0"/>
                <a:cs typeface="Times New Roman" panose="02020603050405020304" pitchFamily="18" charset="0"/>
              </a:rPr>
              <a:t>Hiilidioksidin talteenotto</a:t>
            </a:r>
            <a:r>
              <a:rPr lang="fi-FI" sz="1600" kern="0" dirty="0">
                <a:effectLst/>
                <a:ea typeface="Times New Roman" panose="02020603050405020304" pitchFamily="18" charset="0"/>
                <a:cs typeface="Times New Roman" panose="02020603050405020304" pitchFamily="18" charset="0"/>
              </a:rPr>
              <a:t>: Tehdas ottaa talteen prosessissa syntyvää hiilidioksidia ja käyttää sitä kasvihuoneissa, joissa kasvatetaan tomaatteja. </a:t>
            </a:r>
          </a:p>
          <a:p>
            <a:pPr marL="342900" lvl="0" indent="-342900">
              <a:lnSpc>
                <a:spcPct val="107000"/>
              </a:lnSpc>
              <a:spcAft>
                <a:spcPts val="800"/>
              </a:spcAft>
              <a:buFont typeface="+mj-lt"/>
              <a:buAutoNum type="arabicPeriod"/>
              <a:tabLst>
                <a:tab pos="457200" algn="l"/>
              </a:tabLst>
            </a:pPr>
            <a:r>
              <a:rPr lang="fi-FI" sz="1600" b="1" kern="0" dirty="0">
                <a:effectLst/>
                <a:ea typeface="Times New Roman" panose="02020603050405020304" pitchFamily="18" charset="0"/>
                <a:cs typeface="Times New Roman" panose="02020603050405020304" pitchFamily="18" charset="0"/>
              </a:rPr>
              <a:t>Lannoitteet</a:t>
            </a:r>
            <a:r>
              <a:rPr lang="fi-FI" sz="1600" kern="0" dirty="0">
                <a:effectLst/>
                <a:ea typeface="Times New Roman" panose="02020603050405020304" pitchFamily="18" charset="0"/>
                <a:cs typeface="Times New Roman" panose="02020603050405020304" pitchFamily="18" charset="0"/>
              </a:rPr>
              <a:t>: Prosessissa syntyviä ravinteita käytetään lannoitteina paikallisilla maatiloilla, mikä vähentää kemiallisten lannoitteiden tarvetta ja parantaa maaperän laatua.</a:t>
            </a:r>
          </a:p>
          <a:p>
            <a:pPr marL="342900" lvl="0" indent="-342900">
              <a:lnSpc>
                <a:spcPct val="107000"/>
              </a:lnSpc>
              <a:spcAft>
                <a:spcPts val="800"/>
              </a:spcAft>
              <a:buFont typeface="+mj-lt"/>
              <a:buAutoNum type="arabicPeriod"/>
              <a:tabLst>
                <a:tab pos="457200" algn="l"/>
              </a:tabLst>
            </a:pPr>
            <a:r>
              <a:rPr lang="fi-FI" sz="1600" b="1" kern="0" dirty="0">
                <a:ea typeface="Calibri" panose="020F0502020204030204" pitchFamily="34" charset="0"/>
                <a:cs typeface="Times New Roman" panose="02020603050405020304" pitchFamily="18" charset="0"/>
              </a:rPr>
              <a:t>Liiketoiminta: </a:t>
            </a:r>
            <a:r>
              <a:rPr lang="fi-FI" sz="1600" kern="0" dirty="0">
                <a:ea typeface="Calibri" panose="020F0502020204030204" pitchFamily="34" charset="0"/>
                <a:cs typeface="Times New Roman" panose="02020603050405020304" pitchFamily="18" charset="0"/>
              </a:rPr>
              <a:t>Tomaatit, eläinrehu, </a:t>
            </a:r>
            <a:r>
              <a:rPr lang="fi-FI" sz="1600" kern="0" dirty="0" err="1">
                <a:ea typeface="Calibri" panose="020F0502020204030204" pitchFamily="34" charset="0"/>
                <a:cs typeface="Times New Roman" panose="02020603050405020304" pitchFamily="18" charset="0"/>
              </a:rPr>
              <a:t>betaiini</a:t>
            </a:r>
            <a:r>
              <a:rPr lang="fi-FI" sz="1600" kern="0" dirty="0">
                <a:ea typeface="Calibri" panose="020F0502020204030204" pitchFamily="34" charset="0"/>
                <a:cs typeface="Times New Roman" panose="02020603050405020304" pitchFamily="18" charset="0"/>
              </a:rPr>
              <a:t> kosmetiikkaan, CO2 virvoitusjuomateollisuus </a:t>
            </a:r>
            <a:endParaRPr lang="fi-FI" sz="1600" kern="100" dirty="0">
              <a:effectLst/>
              <a:ea typeface="Calibri" panose="020F0502020204030204" pitchFamily="34" charset="0"/>
              <a:cs typeface="Times New Roman" panose="02020603050405020304" pitchFamily="18" charset="0"/>
            </a:endParaRPr>
          </a:p>
          <a:p>
            <a:endParaRPr lang="fi-FI" sz="1600" dirty="0"/>
          </a:p>
        </p:txBody>
      </p:sp>
    </p:spTree>
    <p:extLst>
      <p:ext uri="{BB962C8B-B14F-4D97-AF65-F5344CB8AC3E}">
        <p14:creationId xmlns:p14="http://schemas.microsoft.com/office/powerpoint/2010/main" val="2465073085"/>
      </p:ext>
    </p:extLst>
  </p:cSld>
  <p:clrMapOvr>
    <a:masterClrMapping/>
  </p:clrMapOvr>
  <mc:AlternateContent xmlns:mc="http://schemas.openxmlformats.org/markup-compatibility/2006" xmlns:p14="http://schemas.microsoft.com/office/powerpoint/2010/main">
    <mc:Choice Requires="p14">
      <p:transition spd="slow" p14:dur="2000" advTm="270233"/>
    </mc:Choice>
    <mc:Fallback xmlns="">
      <p:transition spd="slow" advTm="27023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tomato plants growing in a greenhouse&#10;&#10;Description automatically generated">
            <a:extLst>
              <a:ext uri="{FF2B5EF4-FFF2-40B4-BE49-F238E27FC236}">
                <a16:creationId xmlns:a16="http://schemas.microsoft.com/office/drawing/2014/main" id="{78BB87DF-CCC9-4CD4-EEF8-78BDF94E183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858881" y="0"/>
            <a:ext cx="4215917" cy="6320790"/>
          </a:xfrm>
          <a:prstGeom prst="rect">
            <a:avLst/>
          </a:prstGeom>
        </p:spPr>
      </p:pic>
      <p:sp>
        <p:nvSpPr>
          <p:cNvPr id="2" name="Title 1"/>
          <p:cNvSpPr>
            <a:spLocks noGrp="1"/>
          </p:cNvSpPr>
          <p:nvPr>
            <p:ph type="title"/>
          </p:nvPr>
        </p:nvSpPr>
        <p:spPr/>
        <p:txBody>
          <a:bodyPr/>
          <a:lstStyle/>
          <a:p>
            <a:r>
              <a:rPr lang="fi-FI" dirty="0"/>
              <a:t>Tomaattien viljely</a:t>
            </a:r>
          </a:p>
        </p:txBody>
      </p:sp>
      <p:sp>
        <p:nvSpPr>
          <p:cNvPr id="3" name="Content Placeholder 2"/>
          <p:cNvSpPr>
            <a:spLocks noGrp="1"/>
          </p:cNvSpPr>
          <p:nvPr>
            <p:ph sz="half" idx="1"/>
          </p:nvPr>
        </p:nvSpPr>
        <p:spPr>
          <a:xfrm>
            <a:off x="838200" y="1825625"/>
            <a:ext cx="6140571" cy="4351339"/>
          </a:xfrm>
        </p:spPr>
        <p:txBody>
          <a:bodyPr>
            <a:normAutofit fontScale="77500" lnSpcReduction="20000"/>
          </a:bodyPr>
          <a:lstStyle/>
          <a:p>
            <a:r>
              <a:rPr lang="en-GB" dirty="0"/>
              <a:t>18 </a:t>
            </a:r>
            <a:r>
              <a:rPr lang="en-GB" dirty="0" err="1"/>
              <a:t>hehtaaria</a:t>
            </a:r>
            <a:r>
              <a:rPr lang="en-GB" dirty="0"/>
              <a:t> </a:t>
            </a:r>
            <a:r>
              <a:rPr lang="en-GB" dirty="0" err="1"/>
              <a:t>kasvihuoneita</a:t>
            </a:r>
            <a:r>
              <a:rPr lang="en-GB" dirty="0"/>
              <a:t>, </a:t>
            </a:r>
            <a:r>
              <a:rPr lang="en-GB" dirty="0" err="1"/>
              <a:t>suurin</a:t>
            </a:r>
            <a:r>
              <a:rPr lang="en-GB" dirty="0"/>
              <a:t> </a:t>
            </a:r>
            <a:r>
              <a:rPr lang="en-GB" dirty="0" err="1"/>
              <a:t>erikoislajikkeiden</a:t>
            </a:r>
            <a:r>
              <a:rPr lang="en-GB" dirty="0"/>
              <a:t> </a:t>
            </a:r>
            <a:r>
              <a:rPr lang="en-GB" dirty="0" err="1"/>
              <a:t>tuottaja</a:t>
            </a:r>
            <a:endParaRPr lang="en-GB" dirty="0"/>
          </a:p>
          <a:p>
            <a:r>
              <a:rPr lang="en-GB" dirty="0" err="1"/>
              <a:t>Biojätteen</a:t>
            </a:r>
            <a:r>
              <a:rPr lang="en-GB" dirty="0"/>
              <a:t> </a:t>
            </a:r>
            <a:r>
              <a:rPr lang="en-GB" dirty="0" err="1"/>
              <a:t>kompostointi</a:t>
            </a:r>
            <a:r>
              <a:rPr lang="en-GB" dirty="0"/>
              <a:t> </a:t>
            </a:r>
            <a:r>
              <a:rPr lang="en-GB" dirty="0" err="1"/>
              <a:t>paikan</a:t>
            </a:r>
            <a:r>
              <a:rPr lang="en-GB" dirty="0"/>
              <a:t> </a:t>
            </a:r>
            <a:r>
              <a:rPr lang="en-GB" dirty="0" err="1"/>
              <a:t>päällä</a:t>
            </a:r>
            <a:r>
              <a:rPr lang="en-GB" dirty="0"/>
              <a:t> – </a:t>
            </a:r>
            <a:r>
              <a:rPr lang="en-GB" dirty="0" err="1"/>
              <a:t>ravinteet</a:t>
            </a:r>
            <a:r>
              <a:rPr lang="en-GB" dirty="0"/>
              <a:t> </a:t>
            </a:r>
            <a:r>
              <a:rPr lang="en-GB" dirty="0" err="1"/>
              <a:t>talteen</a:t>
            </a:r>
            <a:r>
              <a:rPr lang="en-GB" dirty="0"/>
              <a:t> </a:t>
            </a:r>
          </a:p>
          <a:p>
            <a:r>
              <a:rPr lang="en-GB" dirty="0" err="1"/>
              <a:t>Sadeveden</a:t>
            </a:r>
            <a:r>
              <a:rPr lang="en-GB" dirty="0"/>
              <a:t> </a:t>
            </a:r>
            <a:r>
              <a:rPr lang="en-GB" dirty="0" err="1"/>
              <a:t>hyödyntäminen</a:t>
            </a:r>
            <a:r>
              <a:rPr lang="en-GB" dirty="0"/>
              <a:t> </a:t>
            </a:r>
            <a:r>
              <a:rPr lang="en-GB" dirty="0" err="1"/>
              <a:t>kastelussa</a:t>
            </a:r>
            <a:endParaRPr lang="en-GB" dirty="0"/>
          </a:p>
          <a:p>
            <a:r>
              <a:rPr lang="en-GB" dirty="0" err="1"/>
              <a:t>Sokerin</a:t>
            </a:r>
            <a:r>
              <a:rPr lang="en-GB" dirty="0"/>
              <a:t> </a:t>
            </a:r>
            <a:r>
              <a:rPr lang="en-GB" dirty="0" err="1"/>
              <a:t>tuotannon</a:t>
            </a:r>
            <a:r>
              <a:rPr lang="en-GB" dirty="0"/>
              <a:t> </a:t>
            </a:r>
            <a:r>
              <a:rPr lang="en-GB" dirty="0" err="1"/>
              <a:t>kuuman</a:t>
            </a:r>
            <a:r>
              <a:rPr lang="en-GB" dirty="0"/>
              <a:t> </a:t>
            </a:r>
            <a:r>
              <a:rPr lang="en-GB" dirty="0" err="1"/>
              <a:t>jäteveden</a:t>
            </a:r>
            <a:r>
              <a:rPr lang="en-GB" dirty="0"/>
              <a:t> </a:t>
            </a:r>
            <a:r>
              <a:rPr lang="en-GB" dirty="0" err="1"/>
              <a:t>ja</a:t>
            </a:r>
            <a:r>
              <a:rPr lang="en-GB" dirty="0"/>
              <a:t> </a:t>
            </a:r>
            <a:r>
              <a:rPr lang="en-GB" dirty="0" err="1"/>
              <a:t>hiilidioksisidin</a:t>
            </a:r>
            <a:r>
              <a:rPr lang="en-GB" dirty="0"/>
              <a:t> </a:t>
            </a:r>
            <a:r>
              <a:rPr lang="en-GB" dirty="0" err="1"/>
              <a:t>hyödyntäminen</a:t>
            </a:r>
            <a:endParaRPr lang="en-GB" dirty="0"/>
          </a:p>
          <a:p>
            <a:pPr lvl="1"/>
            <a:r>
              <a:rPr lang="en-GB" dirty="0" err="1"/>
              <a:t>Kasvu</a:t>
            </a:r>
            <a:r>
              <a:rPr lang="en-GB" dirty="0"/>
              <a:t> 2x </a:t>
            </a:r>
            <a:r>
              <a:rPr lang="en-GB" dirty="0" err="1"/>
              <a:t>norminopeuteen</a:t>
            </a:r>
            <a:endParaRPr lang="en-GB" dirty="0"/>
          </a:p>
          <a:p>
            <a:r>
              <a:rPr lang="en-GB" dirty="0" err="1"/>
              <a:t>Lähtenyt</a:t>
            </a:r>
            <a:r>
              <a:rPr lang="en-GB" dirty="0"/>
              <a:t> </a:t>
            </a:r>
            <a:r>
              <a:rPr lang="en-GB" dirty="0" err="1"/>
              <a:t>liikkeelle</a:t>
            </a:r>
            <a:r>
              <a:rPr lang="en-GB" dirty="0"/>
              <a:t> </a:t>
            </a:r>
            <a:r>
              <a:rPr lang="en-GB" dirty="0" err="1"/>
              <a:t>työntekijöiden</a:t>
            </a:r>
            <a:r>
              <a:rPr lang="en-GB" dirty="0"/>
              <a:t> </a:t>
            </a:r>
            <a:r>
              <a:rPr lang="en-GB" dirty="0" err="1"/>
              <a:t>aloitteesta</a:t>
            </a:r>
            <a:r>
              <a:rPr lang="en-GB" dirty="0"/>
              <a:t> (</a:t>
            </a:r>
            <a:r>
              <a:rPr lang="en-GB" dirty="0" err="1"/>
              <a:t>ohjelma</a:t>
            </a:r>
            <a:r>
              <a:rPr lang="en-GB" dirty="0"/>
              <a:t>, </a:t>
            </a:r>
            <a:r>
              <a:rPr lang="en-GB" dirty="0" err="1"/>
              <a:t>jonka</a:t>
            </a:r>
            <a:r>
              <a:rPr lang="en-GB" dirty="0"/>
              <a:t> </a:t>
            </a:r>
            <a:r>
              <a:rPr lang="en-GB" dirty="0" err="1"/>
              <a:t>avulla</a:t>
            </a:r>
            <a:r>
              <a:rPr lang="en-GB" dirty="0"/>
              <a:t> </a:t>
            </a:r>
            <a:r>
              <a:rPr lang="en-GB" dirty="0" err="1"/>
              <a:t>etsitään</a:t>
            </a:r>
            <a:r>
              <a:rPr lang="en-GB" dirty="0"/>
              <a:t> </a:t>
            </a:r>
            <a:r>
              <a:rPr lang="en-GB" dirty="0" err="1"/>
              <a:t>käyttämättömistä</a:t>
            </a:r>
            <a:r>
              <a:rPr lang="en-GB" dirty="0"/>
              <a:t> </a:t>
            </a:r>
            <a:r>
              <a:rPr lang="en-GB" dirty="0" err="1"/>
              <a:t>tuontavälineistä</a:t>
            </a:r>
            <a:r>
              <a:rPr lang="en-GB" dirty="0"/>
              <a:t> </a:t>
            </a:r>
            <a:r>
              <a:rPr lang="en-GB" dirty="0" err="1"/>
              <a:t>ja</a:t>
            </a:r>
            <a:r>
              <a:rPr lang="en-GB" dirty="0"/>
              <a:t> </a:t>
            </a:r>
            <a:r>
              <a:rPr lang="en-GB" dirty="0" err="1"/>
              <a:t>sivuvirroista</a:t>
            </a:r>
            <a:r>
              <a:rPr lang="en-GB" dirty="0"/>
              <a:t> </a:t>
            </a:r>
            <a:r>
              <a:rPr lang="en-GB" dirty="0" err="1"/>
              <a:t>arvoa</a:t>
            </a:r>
            <a:r>
              <a:rPr lang="en-GB" dirty="0"/>
              <a:t>)</a:t>
            </a:r>
          </a:p>
          <a:p>
            <a:r>
              <a:rPr lang="en-GB" dirty="0" err="1"/>
              <a:t>Yhteistyöverkosto</a:t>
            </a:r>
            <a:r>
              <a:rPr lang="en-GB" dirty="0"/>
              <a:t> (</a:t>
            </a:r>
            <a:r>
              <a:rPr lang="en-GB" dirty="0" err="1"/>
              <a:t>ekosysteemi</a:t>
            </a:r>
            <a:r>
              <a:rPr lang="en-GB" dirty="0"/>
              <a:t>) </a:t>
            </a:r>
            <a:r>
              <a:rPr lang="en-GB" dirty="0" err="1"/>
              <a:t>markkinointiin</a:t>
            </a:r>
            <a:r>
              <a:rPr lang="en-GB" dirty="0"/>
              <a:t>, </a:t>
            </a:r>
            <a:r>
              <a:rPr lang="en-GB" dirty="0" err="1"/>
              <a:t>myyntiin</a:t>
            </a:r>
            <a:r>
              <a:rPr lang="en-GB" dirty="0"/>
              <a:t> </a:t>
            </a:r>
            <a:r>
              <a:rPr lang="en-GB" dirty="0" err="1"/>
              <a:t>ja</a:t>
            </a:r>
            <a:r>
              <a:rPr lang="en-GB" dirty="0"/>
              <a:t> </a:t>
            </a:r>
            <a:r>
              <a:rPr lang="en-GB" dirty="0" err="1"/>
              <a:t>jakeluun</a:t>
            </a:r>
            <a:r>
              <a:rPr lang="en-GB" dirty="0"/>
              <a:t> </a:t>
            </a:r>
            <a:r>
              <a:rPr lang="en-GB" dirty="0" err="1"/>
              <a:t>paikallisten</a:t>
            </a:r>
            <a:r>
              <a:rPr lang="en-GB" dirty="0"/>
              <a:t> </a:t>
            </a:r>
            <a:r>
              <a:rPr lang="en-GB" dirty="0" err="1"/>
              <a:t>vähittäiskauppieden</a:t>
            </a:r>
            <a:r>
              <a:rPr lang="en-GB" dirty="0"/>
              <a:t> </a:t>
            </a:r>
            <a:r>
              <a:rPr lang="en-GB" dirty="0" err="1"/>
              <a:t>kanssa</a:t>
            </a:r>
            <a:endParaRPr lang="en-GB" dirty="0"/>
          </a:p>
        </p:txBody>
      </p:sp>
    </p:spTree>
    <p:extLst>
      <p:ext uri="{BB962C8B-B14F-4D97-AF65-F5344CB8AC3E}">
        <p14:creationId xmlns:p14="http://schemas.microsoft.com/office/powerpoint/2010/main" val="3138065819"/>
      </p:ext>
    </p:extLst>
  </p:cSld>
  <p:clrMapOvr>
    <a:masterClrMapping/>
  </p:clrMapOvr>
  <mc:AlternateContent xmlns:mc="http://schemas.openxmlformats.org/markup-compatibility/2006" xmlns:p14="http://schemas.microsoft.com/office/powerpoint/2010/main">
    <mc:Choice Requires="p14">
      <p:transition spd="slow" p14:dur="2000" advTm="155163"/>
    </mc:Choice>
    <mc:Fallback xmlns="">
      <p:transition spd="slow" advTm="15516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60F3-9F78-7D6A-28DC-B30C9EA95835}"/>
              </a:ext>
            </a:extLst>
          </p:cNvPr>
          <p:cNvSpPr>
            <a:spLocks noGrp="1"/>
          </p:cNvSpPr>
          <p:nvPr>
            <p:ph type="title"/>
          </p:nvPr>
        </p:nvSpPr>
        <p:spPr>
          <a:xfrm>
            <a:off x="838200" y="365125"/>
            <a:ext cx="10363200" cy="1325563"/>
          </a:xfrm>
        </p:spPr>
        <p:txBody>
          <a:bodyPr>
            <a:normAutofit/>
          </a:bodyPr>
          <a:lstStyle/>
          <a:p>
            <a:r>
              <a:rPr lang="fi-FI" sz="4400" b="1" dirty="0"/>
              <a:t>Muita tapoja tuottaa kestävää arvoa</a:t>
            </a:r>
            <a:endParaRPr lang="fi-FI" sz="4400" dirty="0"/>
          </a:p>
        </p:txBody>
      </p:sp>
      <p:sp>
        <p:nvSpPr>
          <p:cNvPr id="3" name="Content Placeholder 2">
            <a:extLst>
              <a:ext uri="{FF2B5EF4-FFF2-40B4-BE49-F238E27FC236}">
                <a16:creationId xmlns:a16="http://schemas.microsoft.com/office/drawing/2014/main" id="{FF689809-F30A-E804-03CB-B643814C65E8}"/>
              </a:ext>
            </a:extLst>
          </p:cNvPr>
          <p:cNvSpPr>
            <a:spLocks noGrp="1"/>
          </p:cNvSpPr>
          <p:nvPr>
            <p:ph idx="1"/>
          </p:nvPr>
        </p:nvSpPr>
        <p:spPr>
          <a:xfrm>
            <a:off x="838200" y="1853362"/>
            <a:ext cx="5393987" cy="4815091"/>
          </a:xfrm>
        </p:spPr>
        <p:txBody>
          <a:bodyPr>
            <a:normAutofit fontScale="47500" lnSpcReduction="20000"/>
          </a:bodyPr>
          <a:lstStyle/>
          <a:p>
            <a:pPr marL="0" indent="0">
              <a:buNone/>
            </a:pPr>
            <a:r>
              <a:rPr lang="fi-FI" b="1" dirty="0" err="1"/>
              <a:t>Remanufacturing</a:t>
            </a:r>
            <a:r>
              <a:rPr lang="fi-FI" b="1" dirty="0"/>
              <a:t>, Second-life &amp; </a:t>
            </a:r>
            <a:r>
              <a:rPr lang="fi-FI" b="1" dirty="0" err="1"/>
              <a:t>resale</a:t>
            </a:r>
            <a:endParaRPr lang="fi-FI" b="1" dirty="0"/>
          </a:p>
          <a:p>
            <a:pPr lvl="1"/>
            <a:r>
              <a:rPr lang="fi-FI" dirty="0"/>
              <a:t>käytettyjen laitteiden markkinat</a:t>
            </a:r>
          </a:p>
          <a:p>
            <a:pPr lvl="1"/>
            <a:r>
              <a:rPr lang="fi-FI" dirty="0"/>
              <a:t>kunnostetut koneet</a:t>
            </a:r>
          </a:p>
          <a:p>
            <a:pPr lvl="0"/>
            <a:r>
              <a:rPr lang="fi-FI" dirty="0"/>
              <a:t>Vanha laite puretaan → rakennetaan uudelleen</a:t>
            </a:r>
          </a:p>
          <a:p>
            <a:pPr lvl="0"/>
            <a:r>
              <a:rPr lang="fi-FI" dirty="0"/>
              <a:t>Esimerkiksi auto- ja työkoneiden valmistuksessa</a:t>
            </a:r>
          </a:p>
          <a:p>
            <a:pPr lvl="0"/>
            <a:r>
              <a:rPr lang="fi-FI" dirty="0"/>
              <a:t>Ko. tuotteen suorituskyky lähes uudenveroinen</a:t>
            </a:r>
          </a:p>
          <a:p>
            <a:pPr lvl="1"/>
            <a:r>
              <a:rPr lang="fi-FI" dirty="0"/>
              <a:t>Voi olla erittäin keskeinen konepajoille ja pk-yrityksille laajemmin; joustavuus, ketteryys</a:t>
            </a:r>
          </a:p>
          <a:p>
            <a:pPr lvl="1"/>
            <a:r>
              <a:rPr lang="fi-FI" dirty="0"/>
              <a:t>Huomattavat säästöt /: 60–80 % materiaalisäästö, nopeammat toimitusajat</a:t>
            </a:r>
          </a:p>
          <a:p>
            <a:pPr lvl="1"/>
            <a:r>
              <a:rPr lang="fi-FI" dirty="0"/>
              <a:t>Taloudelliset hyödyt asiakkaille,</a:t>
            </a:r>
          </a:p>
          <a:p>
            <a:pPr marL="0" indent="0">
              <a:buNone/>
            </a:pPr>
            <a:r>
              <a:rPr lang="fi-FI" b="1" dirty="0"/>
              <a:t>Second-life &amp; </a:t>
            </a:r>
            <a:r>
              <a:rPr lang="fi-FI" b="1" dirty="0" err="1"/>
              <a:t>resale</a:t>
            </a:r>
            <a:endParaRPr lang="fi-FI" dirty="0"/>
          </a:p>
          <a:p>
            <a:pPr lvl="0"/>
            <a:r>
              <a:rPr lang="fi-FI" dirty="0"/>
              <a:t>käytettyjen laitteiden markkinat</a:t>
            </a:r>
          </a:p>
          <a:p>
            <a:pPr lvl="0"/>
            <a:r>
              <a:rPr lang="fi-FI" dirty="0"/>
              <a:t>kunnostetut koneet</a:t>
            </a:r>
          </a:p>
          <a:p>
            <a:pPr marL="0" lvl="0" indent="0">
              <a:buNone/>
            </a:pPr>
            <a:r>
              <a:rPr lang="fi-FI" b="1" dirty="0" err="1"/>
              <a:t>Closed-loop</a:t>
            </a:r>
            <a:r>
              <a:rPr lang="fi-FI" b="1" dirty="0"/>
              <a:t> </a:t>
            </a:r>
            <a:r>
              <a:rPr lang="fi-FI" b="1" dirty="0" err="1"/>
              <a:t>materials</a:t>
            </a:r>
            <a:endParaRPr lang="fi-FI" b="1" dirty="0"/>
          </a:p>
          <a:p>
            <a:pPr lvl="0"/>
            <a:r>
              <a:rPr lang="fi-FI" dirty="0"/>
              <a:t>materiaalit takaisin tuotantoon</a:t>
            </a:r>
          </a:p>
          <a:p>
            <a:pPr lvl="1"/>
            <a:r>
              <a:rPr lang="fi-FI" dirty="0" err="1"/>
              <a:t>esim</a:t>
            </a:r>
            <a:r>
              <a:rPr lang="fi-FI" dirty="0"/>
              <a:t>: metallit, komponentit, harvinaiset maametallit</a:t>
            </a:r>
          </a:p>
          <a:p>
            <a:pPr marL="0" indent="0">
              <a:buNone/>
            </a:pPr>
            <a:r>
              <a:rPr lang="fi-FI" b="1" dirty="0"/>
              <a:t>Data-</a:t>
            </a:r>
            <a:r>
              <a:rPr lang="fi-FI" b="1" dirty="0" err="1"/>
              <a:t>driven</a:t>
            </a:r>
            <a:r>
              <a:rPr lang="fi-FI" b="1" dirty="0"/>
              <a:t> </a:t>
            </a:r>
            <a:r>
              <a:rPr lang="fi-FI" b="1" dirty="0" err="1"/>
              <a:t>circularity</a:t>
            </a:r>
            <a:endParaRPr lang="fi-FI" dirty="0"/>
          </a:p>
          <a:p>
            <a:pPr lvl="0"/>
            <a:r>
              <a:rPr lang="fi-FI" dirty="0"/>
              <a:t>Esim. digitaalisen tuotepassin tarjoamat mahdollisuudet (EU-tuleva sääntely)</a:t>
            </a:r>
          </a:p>
          <a:p>
            <a:pPr lvl="0"/>
            <a:r>
              <a:rPr lang="fi-FI" dirty="0"/>
              <a:t>data laitteiden ja koneiden toiminnasta ja käytöstä (vrt. Michelin esimerkki)</a:t>
            </a:r>
          </a:p>
          <a:p>
            <a:pPr lvl="0"/>
            <a:endParaRPr lang="fi-FI" dirty="0"/>
          </a:p>
          <a:p>
            <a:pPr lvl="1"/>
            <a:endParaRPr lang="fi-FI" dirty="0"/>
          </a:p>
          <a:p>
            <a:endParaRPr lang="fi-FI" dirty="0"/>
          </a:p>
          <a:p>
            <a:endParaRPr lang="fi-FI" dirty="0"/>
          </a:p>
        </p:txBody>
      </p:sp>
      <p:pic>
        <p:nvPicPr>
          <p:cNvPr id="12" name="Picture 11">
            <a:extLst>
              <a:ext uri="{FF2B5EF4-FFF2-40B4-BE49-F238E27FC236}">
                <a16:creationId xmlns:a16="http://schemas.microsoft.com/office/drawing/2014/main" id="{D31C1EF2-D352-F96B-C0DB-75B37FD2DE9D}"/>
              </a:ext>
            </a:extLst>
          </p:cNvPr>
          <p:cNvPicPr>
            <a:picLocks noChangeAspect="1"/>
          </p:cNvPicPr>
          <p:nvPr/>
        </p:nvPicPr>
        <p:blipFill>
          <a:blip r:embed="rId2"/>
          <a:stretch>
            <a:fillRect/>
          </a:stretch>
        </p:blipFill>
        <p:spPr>
          <a:xfrm>
            <a:off x="8430130" y="4806734"/>
            <a:ext cx="2383277" cy="578122"/>
          </a:xfrm>
          <a:prstGeom prst="rect">
            <a:avLst/>
          </a:prstGeom>
        </p:spPr>
      </p:pic>
      <p:sp>
        <p:nvSpPr>
          <p:cNvPr id="6" name="TextBox 5">
            <a:extLst>
              <a:ext uri="{FF2B5EF4-FFF2-40B4-BE49-F238E27FC236}">
                <a16:creationId xmlns:a16="http://schemas.microsoft.com/office/drawing/2014/main" id="{0DFE42F3-61B2-3C4A-D1CB-5F01B2559691}"/>
              </a:ext>
            </a:extLst>
          </p:cNvPr>
          <p:cNvSpPr txBox="1"/>
          <p:nvPr/>
        </p:nvSpPr>
        <p:spPr>
          <a:xfrm>
            <a:off x="6640737" y="1853362"/>
            <a:ext cx="3897550" cy="1692771"/>
          </a:xfrm>
          <a:prstGeom prst="rect">
            <a:avLst/>
          </a:prstGeom>
          <a:noFill/>
        </p:spPr>
        <p:txBody>
          <a:bodyPr wrap="square">
            <a:spAutoFit/>
          </a:bodyPr>
          <a:lstStyle/>
          <a:p>
            <a:pPr marL="0" indent="0">
              <a:buNone/>
            </a:pPr>
            <a:r>
              <a:rPr lang="fi-FI" sz="1300" b="1" dirty="0" err="1"/>
              <a:t>Predictive</a:t>
            </a:r>
            <a:r>
              <a:rPr lang="fi-FI" sz="1300" b="1" dirty="0"/>
              <a:t> </a:t>
            </a:r>
            <a:r>
              <a:rPr lang="fi-FI" sz="1300" b="1" dirty="0" err="1"/>
              <a:t>maintenance</a:t>
            </a:r>
            <a:r>
              <a:rPr lang="fi-FI" sz="1300" b="1" dirty="0"/>
              <a:t> (ennakoiva huolto)</a:t>
            </a:r>
          </a:p>
          <a:p>
            <a:pPr lvl="1"/>
            <a:r>
              <a:rPr lang="fi-FI" sz="1300" dirty="0" err="1"/>
              <a:t>IoT</a:t>
            </a:r>
            <a:r>
              <a:rPr lang="fi-FI" sz="1300" dirty="0"/>
              <a:t>, data-analytiikka</a:t>
            </a:r>
          </a:p>
          <a:p>
            <a:pPr lvl="1"/>
            <a:r>
              <a:rPr lang="fi-FI" sz="1300" dirty="0"/>
              <a:t>vähentää rikkoutumista (</a:t>
            </a:r>
            <a:r>
              <a:rPr lang="fi-FI" sz="1300" dirty="0" err="1"/>
              <a:t>down</a:t>
            </a:r>
            <a:r>
              <a:rPr lang="fi-FI" sz="1300" dirty="0"/>
              <a:t> </a:t>
            </a:r>
            <a:r>
              <a:rPr lang="fi-FI" sz="1300" dirty="0" err="1"/>
              <a:t>time</a:t>
            </a:r>
            <a:r>
              <a:rPr lang="fi-FI" sz="1300" dirty="0"/>
              <a:t>) ja hävikkiä</a:t>
            </a:r>
          </a:p>
          <a:p>
            <a:pPr lvl="1"/>
            <a:r>
              <a:rPr lang="fi-FI" sz="1300" dirty="0"/>
              <a:t>keskeinen digitalisaatio–</a:t>
            </a:r>
            <a:r>
              <a:rPr lang="fi-FI" sz="1300" dirty="0" err="1"/>
              <a:t>kiertotalous</a:t>
            </a:r>
            <a:r>
              <a:rPr lang="fi-FI" sz="1300" dirty="0"/>
              <a:t> rajapinta</a:t>
            </a:r>
          </a:p>
          <a:p>
            <a:pPr lvl="1"/>
            <a:r>
              <a:rPr lang="fi-FI" sz="1300" dirty="0"/>
              <a:t>Esimerkkejä Rolls-Roy, </a:t>
            </a:r>
            <a:r>
              <a:rPr lang="fi-FI" sz="1300" dirty="0" err="1"/>
              <a:t>TotalCare</a:t>
            </a:r>
            <a:r>
              <a:rPr lang="fi-FI" sz="1300" dirty="0"/>
              <a:t>; </a:t>
            </a:r>
            <a:r>
              <a:rPr lang="fi-FI" sz="1300" dirty="0" err="1"/>
              <a:t>Catepillar</a:t>
            </a:r>
            <a:r>
              <a:rPr lang="fi-FI" sz="1300" dirty="0"/>
              <a:t>, </a:t>
            </a:r>
          </a:p>
          <a:p>
            <a:pPr lvl="1"/>
            <a:r>
              <a:rPr lang="fi-FI" sz="1300" dirty="0"/>
              <a:t>Kemikaalien hallinnan palvelut myös osin tätä (</a:t>
            </a:r>
            <a:r>
              <a:rPr lang="fi-FI" sz="1300" dirty="0" err="1"/>
              <a:t>SafeChem</a:t>
            </a:r>
            <a:r>
              <a:rPr lang="fi-FI" sz="1300" dirty="0"/>
              <a:t>)</a:t>
            </a:r>
          </a:p>
        </p:txBody>
      </p:sp>
    </p:spTree>
    <p:extLst>
      <p:ext uri="{BB962C8B-B14F-4D97-AF65-F5344CB8AC3E}">
        <p14:creationId xmlns:p14="http://schemas.microsoft.com/office/powerpoint/2010/main" val="2255944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3A279-F502-CA2D-4087-836B08148F79}"/>
              </a:ext>
            </a:extLst>
          </p:cNvPr>
          <p:cNvSpPr txBox="1">
            <a:spLocks/>
          </p:cNvSpPr>
          <p:nvPr/>
        </p:nvSpPr>
        <p:spPr>
          <a:xfrm>
            <a:off x="634030" y="600709"/>
            <a:ext cx="10923934" cy="1113476"/>
          </a:xfrm>
          <a:prstGeom prst="rect">
            <a:avLst/>
          </a:prstGeom>
        </p:spPr>
        <p:txBody>
          <a:bodyPr anchor="t">
            <a:normAutofit fontScale="97500"/>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fi-FI" sz="4100" dirty="0"/>
              <a:t>Konkreettisia esimerkkejä (Suomi ja Eurooppa)</a:t>
            </a:r>
          </a:p>
        </p:txBody>
      </p:sp>
      <p:graphicFrame>
        <p:nvGraphicFramePr>
          <p:cNvPr id="5" name="Content Placeholder 2">
            <a:extLst>
              <a:ext uri="{FF2B5EF4-FFF2-40B4-BE49-F238E27FC236}">
                <a16:creationId xmlns:a16="http://schemas.microsoft.com/office/drawing/2014/main" id="{AB2FC319-0757-508F-CE97-F81C5133341A}"/>
              </a:ext>
            </a:extLst>
          </p:cNvPr>
          <p:cNvGraphicFramePr>
            <a:graphicFrameLocks/>
          </p:cNvGraphicFramePr>
          <p:nvPr>
            <p:extLst>
              <p:ext uri="{D42A27DB-BD31-4B8C-83A1-F6EECF244321}">
                <p14:modId xmlns:p14="http://schemas.microsoft.com/office/powerpoint/2010/main" val="1671946451"/>
              </p:ext>
            </p:extLst>
          </p:nvPr>
        </p:nvGraphicFramePr>
        <p:xfrm>
          <a:off x="633413" y="2095185"/>
          <a:ext cx="10925175" cy="3917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1981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BB62-D442-62A2-4BC0-44051357FF99}"/>
              </a:ext>
            </a:extLst>
          </p:cNvPr>
          <p:cNvSpPr>
            <a:spLocks noGrp="1"/>
          </p:cNvSpPr>
          <p:nvPr>
            <p:ph type="title"/>
          </p:nvPr>
        </p:nvSpPr>
        <p:spPr>
          <a:xfrm>
            <a:off x="838200" y="365125"/>
            <a:ext cx="9440694" cy="1325563"/>
          </a:xfrm>
        </p:spPr>
        <p:txBody>
          <a:bodyPr anchor="ctr">
            <a:normAutofit/>
          </a:bodyPr>
          <a:lstStyle/>
          <a:p>
            <a:r>
              <a:rPr lang="fi-FI" sz="3600" dirty="0"/>
              <a:t>Konkreettisia esimerkkejä Suomi ja Eurooppa</a:t>
            </a:r>
          </a:p>
        </p:txBody>
      </p:sp>
      <p:graphicFrame>
        <p:nvGraphicFramePr>
          <p:cNvPr id="5" name="Content Placeholder 2">
            <a:extLst>
              <a:ext uri="{FF2B5EF4-FFF2-40B4-BE49-F238E27FC236}">
                <a16:creationId xmlns:a16="http://schemas.microsoft.com/office/drawing/2014/main" id="{833AF9DE-82F9-0F10-391B-F5C41C62686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5917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DBDEE7-9811-5283-B3F1-DEC29CBF0C96}"/>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17279"/>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B72C6E31-610C-F6EF-0EF6-F506108BCDCD}"/>
              </a:ext>
            </a:extLst>
          </p:cNvPr>
          <p:cNvSpPr>
            <a:spLocks noGrp="1"/>
          </p:cNvSpPr>
          <p:nvPr>
            <p:ph type="title"/>
          </p:nvPr>
        </p:nvSpPr>
        <p:spPr>
          <a:xfrm>
            <a:off x="1524000" y="3333784"/>
            <a:ext cx="9144000" cy="2900518"/>
          </a:xfrm>
        </p:spPr>
        <p:txBody>
          <a:bodyPr vert="horz" lIns="91440" tIns="45720" rIns="91440" bIns="45720" rtlCol="0" anchor="b">
            <a:normAutofit/>
          </a:bodyPr>
          <a:lstStyle/>
          <a:p>
            <a:pPr algn="ctr"/>
            <a:r>
              <a:rPr lang="en-US" dirty="0">
                <a:solidFill>
                  <a:srgbClr val="FFFFFF"/>
                </a:solidFill>
              </a:rPr>
              <a:t>Miten </a:t>
            </a:r>
            <a:r>
              <a:rPr lang="en-US" dirty="0" err="1">
                <a:solidFill>
                  <a:srgbClr val="FFFFFF"/>
                </a:solidFill>
              </a:rPr>
              <a:t>eteenpäin</a:t>
            </a:r>
            <a:r>
              <a:rPr lang="en-US" dirty="0">
                <a:solidFill>
                  <a:srgbClr val="FFFFFF"/>
                </a:solidFill>
              </a:rPr>
              <a:t>?</a:t>
            </a:r>
          </a:p>
        </p:txBody>
      </p:sp>
    </p:spTree>
    <p:extLst>
      <p:ext uri="{BB962C8B-B14F-4D97-AF65-F5344CB8AC3E}">
        <p14:creationId xmlns:p14="http://schemas.microsoft.com/office/powerpoint/2010/main" val="2844704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12454" y="4514297"/>
            <a:ext cx="2887703" cy="646331"/>
          </a:xfrm>
          <a:prstGeom prst="rect">
            <a:avLst/>
          </a:prstGeom>
          <a:solidFill>
            <a:srgbClr val="FF5EE9"/>
          </a:solidFill>
          <a:ln>
            <a:noFill/>
          </a:ln>
        </p:spPr>
        <p:txBody>
          <a:bodyPr vert="horz" wrap="square" lIns="0" tIns="0" rIns="0" bIns="0" rtlCol="0" anchor="ctr" anchorCtr="1">
            <a:spAutoFit/>
          </a:bodyPr>
          <a:lstStyle/>
          <a:p>
            <a:pPr algn="ctr" defTabSz="1088543">
              <a:spcBef>
                <a:spcPts val="488"/>
              </a:spcBef>
              <a:defRPr/>
            </a:pPr>
            <a:r>
              <a:rPr sz="2600" b="1" spc="-8">
                <a:solidFill>
                  <a:srgbClr val="FFFFFF"/>
                </a:solidFill>
                <a:latin typeface="Calibri"/>
                <a:cs typeface="Calibri"/>
              </a:rPr>
              <a:t>Value</a:t>
            </a:r>
            <a:r>
              <a:rPr sz="2600" b="1" spc="-131">
                <a:solidFill>
                  <a:srgbClr val="FFFFFF"/>
                </a:solidFill>
                <a:latin typeface="Calibri"/>
                <a:cs typeface="Calibri"/>
              </a:rPr>
              <a:t> </a:t>
            </a:r>
            <a:r>
              <a:rPr sz="2600" b="1" spc="-8">
                <a:solidFill>
                  <a:srgbClr val="FFFFFF"/>
                </a:solidFill>
                <a:latin typeface="Calibri"/>
                <a:cs typeface="Calibri"/>
              </a:rPr>
              <a:t>Absence</a:t>
            </a:r>
            <a:endParaRPr sz="2600">
              <a:solidFill>
                <a:srgbClr val="000000"/>
              </a:solidFill>
              <a:latin typeface="Calibri"/>
              <a:cs typeface="Calibri"/>
            </a:endParaRPr>
          </a:p>
          <a:p>
            <a:pPr algn="ctr" defTabSz="1088543">
              <a:defRPr/>
            </a:pPr>
            <a:r>
              <a:rPr sz="1600" b="1">
                <a:solidFill>
                  <a:srgbClr val="FFFFFF"/>
                </a:solidFill>
                <a:latin typeface="Calibri"/>
                <a:cs typeface="Calibri"/>
              </a:rPr>
              <a:t>(Ei</a:t>
            </a:r>
            <a:r>
              <a:rPr sz="1600" b="1" spc="-28">
                <a:solidFill>
                  <a:srgbClr val="FFFFFF"/>
                </a:solidFill>
                <a:latin typeface="Calibri"/>
                <a:cs typeface="Calibri"/>
              </a:rPr>
              <a:t> </a:t>
            </a:r>
            <a:r>
              <a:rPr sz="1600" b="1" spc="-8">
                <a:solidFill>
                  <a:srgbClr val="FFFFFF"/>
                </a:solidFill>
                <a:latin typeface="Calibri"/>
                <a:cs typeface="Calibri"/>
              </a:rPr>
              <a:t>arvonluontia)</a:t>
            </a:r>
            <a:endParaRPr sz="1600">
              <a:solidFill>
                <a:srgbClr val="000000"/>
              </a:solidFill>
              <a:latin typeface="Calibri"/>
              <a:cs typeface="Calibri"/>
            </a:endParaRPr>
          </a:p>
        </p:txBody>
      </p:sp>
      <p:sp>
        <p:nvSpPr>
          <p:cNvPr id="4" name="object 4"/>
          <p:cNvSpPr txBox="1"/>
          <p:nvPr/>
        </p:nvSpPr>
        <p:spPr>
          <a:xfrm>
            <a:off x="5904070" y="3862390"/>
            <a:ext cx="2887703" cy="598497"/>
          </a:xfrm>
          <a:prstGeom prst="rect">
            <a:avLst/>
          </a:prstGeom>
          <a:solidFill>
            <a:srgbClr val="FF5EE9"/>
          </a:solidFill>
          <a:ln>
            <a:noFill/>
          </a:ln>
        </p:spPr>
        <p:txBody>
          <a:bodyPr vert="horz" wrap="square" lIns="0" tIns="0" rIns="0" bIns="0" rtlCol="0">
            <a:spAutoFit/>
          </a:bodyPr>
          <a:lstStyle/>
          <a:p>
            <a:pPr algn="ctr" defTabSz="1088543">
              <a:spcBef>
                <a:spcPts val="488"/>
              </a:spcBef>
              <a:tabLst>
                <a:tab pos="912671" algn="l"/>
              </a:tabLst>
              <a:defRPr/>
            </a:pPr>
            <a:r>
              <a:rPr sz="2600" b="1" spc="-8">
                <a:solidFill>
                  <a:srgbClr val="FFFFFF"/>
                </a:solidFill>
                <a:latin typeface="Calibri"/>
                <a:cs typeface="Calibri"/>
              </a:rPr>
              <a:t>Value</a:t>
            </a:r>
            <a:r>
              <a:rPr sz="2600" b="1">
                <a:solidFill>
                  <a:srgbClr val="FFFFFF"/>
                </a:solidFill>
                <a:latin typeface="Calibri"/>
                <a:cs typeface="Calibri"/>
              </a:rPr>
              <a:t>	</a:t>
            </a:r>
            <a:r>
              <a:rPr sz="2600" b="1" spc="-8">
                <a:solidFill>
                  <a:srgbClr val="FFFFFF"/>
                </a:solidFill>
                <a:latin typeface="Calibri"/>
                <a:cs typeface="Calibri"/>
              </a:rPr>
              <a:t>Surplus</a:t>
            </a:r>
            <a:endParaRPr sz="2600">
              <a:solidFill>
                <a:srgbClr val="000000"/>
              </a:solidFill>
              <a:latin typeface="Calibri"/>
              <a:cs typeface="Calibri"/>
            </a:endParaRPr>
          </a:p>
          <a:p>
            <a:pPr algn="ctr" defTabSz="1088543">
              <a:lnSpc>
                <a:spcPts val="1455"/>
              </a:lnSpc>
              <a:defRPr/>
            </a:pPr>
            <a:r>
              <a:rPr sz="1463" b="1" spc="-8">
                <a:solidFill>
                  <a:srgbClr val="FFFFFF"/>
                </a:solidFill>
                <a:latin typeface="Calibri"/>
                <a:cs typeface="Calibri"/>
              </a:rPr>
              <a:t>(</a:t>
            </a:r>
            <a:r>
              <a:rPr sz="1600" b="1" spc="-8">
                <a:solidFill>
                  <a:srgbClr val="FFFFFF"/>
                </a:solidFill>
                <a:latin typeface="Calibri"/>
                <a:cs typeface="Calibri"/>
              </a:rPr>
              <a:t>Arvoylijäämä</a:t>
            </a:r>
            <a:r>
              <a:rPr sz="1463" b="1" spc="-8">
                <a:solidFill>
                  <a:srgbClr val="FFFFFF"/>
                </a:solidFill>
                <a:latin typeface="Calibri"/>
                <a:cs typeface="Calibri"/>
              </a:rPr>
              <a:t>)</a:t>
            </a:r>
            <a:endParaRPr sz="1463">
              <a:solidFill>
                <a:srgbClr val="000000"/>
              </a:solidFill>
              <a:latin typeface="Calibri"/>
              <a:cs typeface="Calibri"/>
            </a:endParaRPr>
          </a:p>
        </p:txBody>
      </p:sp>
      <p:sp>
        <p:nvSpPr>
          <p:cNvPr id="5" name="object 5"/>
          <p:cNvSpPr txBox="1"/>
          <p:nvPr/>
        </p:nvSpPr>
        <p:spPr>
          <a:xfrm>
            <a:off x="1478565" y="5414964"/>
            <a:ext cx="3564096" cy="778418"/>
          </a:xfrm>
          <a:prstGeom prst="rect">
            <a:avLst/>
          </a:prstGeom>
          <a:solidFill>
            <a:srgbClr val="00B0F0"/>
          </a:solidFill>
          <a:ln w="12700">
            <a:noFill/>
          </a:ln>
        </p:spPr>
        <p:txBody>
          <a:bodyPr vert="horz" wrap="square" lIns="0" tIns="0" rIns="0" bIns="0" rtlCol="0">
            <a:spAutoFit/>
          </a:bodyPr>
          <a:lstStyle/>
          <a:p>
            <a:pPr algn="ctr" defTabSz="1088543">
              <a:spcBef>
                <a:spcPts val="488"/>
              </a:spcBef>
              <a:spcAft>
                <a:spcPts val="488"/>
              </a:spcAft>
              <a:defRPr/>
            </a:pPr>
            <a:r>
              <a:rPr sz="2600" b="1" spc="-8">
                <a:solidFill>
                  <a:srgbClr val="FFFFFF"/>
                </a:solidFill>
                <a:latin typeface="Calibri"/>
                <a:cs typeface="Calibri"/>
              </a:rPr>
              <a:t>Value</a:t>
            </a:r>
            <a:r>
              <a:rPr sz="2600" b="1" spc="-131">
                <a:solidFill>
                  <a:srgbClr val="FFFFFF"/>
                </a:solidFill>
                <a:latin typeface="Calibri"/>
                <a:cs typeface="Calibri"/>
              </a:rPr>
              <a:t> </a:t>
            </a:r>
            <a:r>
              <a:rPr sz="2600" b="1" spc="-8">
                <a:solidFill>
                  <a:srgbClr val="FFFFFF"/>
                </a:solidFill>
                <a:latin typeface="Calibri"/>
                <a:cs typeface="Calibri"/>
              </a:rPr>
              <a:t>Opportunity</a:t>
            </a:r>
            <a:endParaRPr sz="2600">
              <a:solidFill>
                <a:srgbClr val="000000"/>
              </a:solidFill>
              <a:latin typeface="Calibri"/>
              <a:cs typeface="Calibri"/>
            </a:endParaRPr>
          </a:p>
          <a:p>
            <a:pPr algn="ctr" defTabSz="1088543">
              <a:spcBef>
                <a:spcPts val="488"/>
              </a:spcBef>
              <a:spcAft>
                <a:spcPts val="488"/>
              </a:spcAft>
              <a:defRPr/>
            </a:pPr>
            <a:r>
              <a:rPr sz="1625" b="1">
                <a:solidFill>
                  <a:srgbClr val="FFFFFF"/>
                </a:solidFill>
                <a:latin typeface="Calibri"/>
                <a:cs typeface="Calibri"/>
              </a:rPr>
              <a:t>(</a:t>
            </a:r>
            <a:r>
              <a:rPr sz="1625" b="1" err="1">
                <a:solidFill>
                  <a:srgbClr val="FFFFFF"/>
                </a:solidFill>
                <a:latin typeface="Calibri"/>
                <a:cs typeface="Calibri"/>
              </a:rPr>
              <a:t>Arvonluonnin</a:t>
            </a:r>
            <a:r>
              <a:rPr sz="1625" b="1" spc="-57">
                <a:solidFill>
                  <a:srgbClr val="FFFFFF"/>
                </a:solidFill>
                <a:latin typeface="Calibri"/>
                <a:cs typeface="Calibri"/>
              </a:rPr>
              <a:t> </a:t>
            </a:r>
            <a:r>
              <a:rPr sz="1625" b="1" spc="-8" err="1">
                <a:solidFill>
                  <a:srgbClr val="FFFFFF"/>
                </a:solidFill>
                <a:latin typeface="Calibri"/>
                <a:cs typeface="Calibri"/>
              </a:rPr>
              <a:t>mahdollisuu</a:t>
            </a:r>
            <a:r>
              <a:rPr lang="fi-FI" sz="1625" b="1" spc="-8" err="1">
                <a:solidFill>
                  <a:srgbClr val="FFFFFF"/>
                </a:solidFill>
                <a:latin typeface="Calibri"/>
                <a:cs typeface="Calibri"/>
              </a:rPr>
              <a:t>det</a:t>
            </a:r>
            <a:r>
              <a:rPr sz="1625" b="1" spc="-8">
                <a:solidFill>
                  <a:srgbClr val="FFFFFF"/>
                </a:solidFill>
                <a:latin typeface="Calibri"/>
                <a:cs typeface="Calibri"/>
              </a:rPr>
              <a:t>)</a:t>
            </a:r>
            <a:endParaRPr sz="1625">
              <a:solidFill>
                <a:srgbClr val="000000"/>
              </a:solidFill>
              <a:latin typeface="Calibri"/>
              <a:cs typeface="Calibri"/>
            </a:endParaRPr>
          </a:p>
        </p:txBody>
      </p:sp>
      <p:sp>
        <p:nvSpPr>
          <p:cNvPr id="6" name="object 6"/>
          <p:cNvSpPr txBox="1"/>
          <p:nvPr/>
        </p:nvSpPr>
        <p:spPr>
          <a:xfrm>
            <a:off x="5904071" y="2494268"/>
            <a:ext cx="2887703" cy="625236"/>
          </a:xfrm>
          <a:prstGeom prst="rect">
            <a:avLst/>
          </a:prstGeom>
          <a:solidFill>
            <a:srgbClr val="FF5EE9"/>
          </a:solidFill>
          <a:ln>
            <a:noFill/>
          </a:ln>
        </p:spPr>
        <p:txBody>
          <a:bodyPr vert="horz" wrap="square" lIns="0" tIns="0" rIns="0" bIns="0" rtlCol="0">
            <a:spAutoFit/>
          </a:bodyPr>
          <a:lstStyle/>
          <a:p>
            <a:pPr algn="ctr" defTabSz="1088543">
              <a:spcBef>
                <a:spcPts val="488"/>
              </a:spcBef>
              <a:tabLst>
                <a:tab pos="912156" algn="l"/>
              </a:tabLst>
              <a:defRPr/>
            </a:pPr>
            <a:r>
              <a:rPr sz="2600" b="1" spc="-8">
                <a:solidFill>
                  <a:srgbClr val="FFFFFF"/>
                </a:solidFill>
                <a:latin typeface="Calibri"/>
                <a:cs typeface="Calibri"/>
              </a:rPr>
              <a:t>Value</a:t>
            </a:r>
            <a:r>
              <a:rPr sz="2600" b="1">
                <a:solidFill>
                  <a:srgbClr val="FFFFFF"/>
                </a:solidFill>
                <a:latin typeface="Calibri"/>
                <a:cs typeface="Calibri"/>
              </a:rPr>
              <a:t>	</a:t>
            </a:r>
            <a:r>
              <a:rPr sz="2600" b="1" spc="-8">
                <a:solidFill>
                  <a:srgbClr val="FFFFFF"/>
                </a:solidFill>
                <a:latin typeface="Calibri"/>
                <a:cs typeface="Calibri"/>
              </a:rPr>
              <a:t>Missed</a:t>
            </a:r>
            <a:endParaRPr sz="2600">
              <a:solidFill>
                <a:srgbClr val="000000"/>
              </a:solidFill>
              <a:latin typeface="Calibri"/>
              <a:cs typeface="Calibri"/>
            </a:endParaRPr>
          </a:p>
          <a:p>
            <a:pPr algn="ctr" defTabSz="1088543">
              <a:defRPr/>
            </a:pPr>
            <a:r>
              <a:rPr sz="1463" b="1" spc="-8">
                <a:solidFill>
                  <a:srgbClr val="FFFFFF"/>
                </a:solidFill>
                <a:latin typeface="Calibri"/>
                <a:cs typeface="Calibri"/>
              </a:rPr>
              <a:t>(</a:t>
            </a:r>
            <a:r>
              <a:rPr lang="fi-FI" sz="1463" b="1" spc="-8">
                <a:solidFill>
                  <a:srgbClr val="FFFFFF"/>
                </a:solidFill>
                <a:latin typeface="Calibri"/>
                <a:cs typeface="Calibri"/>
              </a:rPr>
              <a:t>T</a:t>
            </a:r>
            <a:r>
              <a:rPr sz="1463" b="1" spc="-8" err="1">
                <a:solidFill>
                  <a:srgbClr val="FFFFFF"/>
                </a:solidFill>
                <a:latin typeface="Calibri"/>
                <a:cs typeface="Calibri"/>
              </a:rPr>
              <a:t>iedostamaton</a:t>
            </a:r>
            <a:r>
              <a:rPr sz="1463" b="1" spc="53">
                <a:solidFill>
                  <a:srgbClr val="FFFFFF"/>
                </a:solidFill>
                <a:latin typeface="Calibri"/>
                <a:cs typeface="Calibri"/>
              </a:rPr>
              <a:t> </a:t>
            </a:r>
            <a:r>
              <a:rPr sz="1463" b="1" spc="-16">
                <a:solidFill>
                  <a:srgbClr val="FFFFFF"/>
                </a:solidFill>
                <a:latin typeface="Calibri"/>
                <a:cs typeface="Calibri"/>
              </a:rPr>
              <a:t>arvo)</a:t>
            </a:r>
            <a:endParaRPr sz="1463">
              <a:solidFill>
                <a:srgbClr val="000000"/>
              </a:solidFill>
              <a:latin typeface="Calibri"/>
              <a:cs typeface="Calibri"/>
            </a:endParaRPr>
          </a:p>
        </p:txBody>
      </p:sp>
      <p:sp>
        <p:nvSpPr>
          <p:cNvPr id="7" name="object 7"/>
          <p:cNvSpPr txBox="1"/>
          <p:nvPr/>
        </p:nvSpPr>
        <p:spPr>
          <a:xfrm>
            <a:off x="5912454" y="3175306"/>
            <a:ext cx="2887703" cy="625236"/>
          </a:xfrm>
          <a:prstGeom prst="rect">
            <a:avLst/>
          </a:prstGeom>
          <a:solidFill>
            <a:srgbClr val="FF5EE9"/>
          </a:solidFill>
          <a:ln>
            <a:noFill/>
          </a:ln>
        </p:spPr>
        <p:txBody>
          <a:bodyPr vert="horz" wrap="square" lIns="0" tIns="0" rIns="0" bIns="0" rtlCol="0">
            <a:spAutoFit/>
          </a:bodyPr>
          <a:lstStyle/>
          <a:p>
            <a:pPr algn="ctr" defTabSz="1088543">
              <a:spcBef>
                <a:spcPts val="488"/>
              </a:spcBef>
              <a:defRPr/>
            </a:pPr>
            <a:r>
              <a:rPr sz="2600" b="1" spc="-8">
                <a:solidFill>
                  <a:srgbClr val="FFFFFF"/>
                </a:solidFill>
                <a:latin typeface="Calibri"/>
                <a:cs typeface="Calibri"/>
              </a:rPr>
              <a:t>Value</a:t>
            </a:r>
            <a:r>
              <a:rPr sz="2600" b="1" spc="-131">
                <a:solidFill>
                  <a:srgbClr val="FFFFFF"/>
                </a:solidFill>
                <a:latin typeface="Calibri"/>
                <a:cs typeface="Calibri"/>
              </a:rPr>
              <a:t> </a:t>
            </a:r>
            <a:r>
              <a:rPr sz="2600" b="1" spc="-8">
                <a:solidFill>
                  <a:srgbClr val="FFFFFF"/>
                </a:solidFill>
                <a:latin typeface="Calibri"/>
                <a:cs typeface="Calibri"/>
              </a:rPr>
              <a:t>Destroyed</a:t>
            </a:r>
            <a:endParaRPr sz="2600">
              <a:solidFill>
                <a:srgbClr val="000000"/>
              </a:solidFill>
              <a:latin typeface="Calibri"/>
              <a:cs typeface="Calibri"/>
            </a:endParaRPr>
          </a:p>
          <a:p>
            <a:pPr algn="ctr" defTabSz="1088543">
              <a:defRPr/>
            </a:pPr>
            <a:r>
              <a:rPr sz="1463" b="1" spc="-8">
                <a:solidFill>
                  <a:srgbClr val="FFFFFF"/>
                </a:solidFill>
                <a:latin typeface="Calibri"/>
                <a:cs typeface="Calibri"/>
              </a:rPr>
              <a:t>(</a:t>
            </a:r>
            <a:r>
              <a:rPr lang="fi-FI" sz="1463" b="1" spc="-8" err="1">
                <a:solidFill>
                  <a:srgbClr val="FFFFFF"/>
                </a:solidFill>
                <a:latin typeface="Calibri"/>
                <a:cs typeface="Calibri"/>
              </a:rPr>
              <a:t>Negatiivnen</a:t>
            </a:r>
            <a:r>
              <a:rPr sz="1463" b="1" spc="-53">
                <a:solidFill>
                  <a:srgbClr val="FFFFFF"/>
                </a:solidFill>
                <a:latin typeface="Calibri"/>
                <a:cs typeface="Calibri"/>
              </a:rPr>
              <a:t> </a:t>
            </a:r>
            <a:r>
              <a:rPr sz="1463" b="1" spc="-16">
                <a:solidFill>
                  <a:srgbClr val="FFFFFF"/>
                </a:solidFill>
                <a:latin typeface="Calibri"/>
                <a:cs typeface="Calibri"/>
              </a:rPr>
              <a:t>arvo)</a:t>
            </a:r>
            <a:endParaRPr sz="1463">
              <a:solidFill>
                <a:srgbClr val="000000"/>
              </a:solidFill>
              <a:latin typeface="Calibri"/>
              <a:cs typeface="Calibri"/>
            </a:endParaRPr>
          </a:p>
        </p:txBody>
      </p:sp>
      <p:sp>
        <p:nvSpPr>
          <p:cNvPr id="8" name="object 8"/>
          <p:cNvSpPr/>
          <p:nvPr/>
        </p:nvSpPr>
        <p:spPr>
          <a:xfrm>
            <a:off x="2975041" y="2652917"/>
            <a:ext cx="608291" cy="697547"/>
          </a:xfrm>
          <a:custGeom>
            <a:avLst/>
            <a:gdLst/>
            <a:ahLst/>
            <a:cxnLst/>
            <a:rect l="l" t="t" r="r" b="b"/>
            <a:pathLst>
              <a:path w="748664" h="858519">
                <a:moveTo>
                  <a:pt x="561213" y="0"/>
                </a:moveTo>
                <a:lnTo>
                  <a:pt x="561213" y="483870"/>
                </a:lnTo>
                <a:lnTo>
                  <a:pt x="748284" y="483870"/>
                </a:lnTo>
                <a:lnTo>
                  <a:pt x="374141" y="858012"/>
                </a:lnTo>
                <a:lnTo>
                  <a:pt x="0" y="483870"/>
                </a:lnTo>
                <a:lnTo>
                  <a:pt x="187070" y="483870"/>
                </a:lnTo>
                <a:lnTo>
                  <a:pt x="187070" y="0"/>
                </a:lnTo>
                <a:lnTo>
                  <a:pt x="561213" y="0"/>
                </a:lnTo>
                <a:close/>
              </a:path>
            </a:pathLst>
          </a:custGeom>
          <a:solidFill>
            <a:srgbClr val="00B050"/>
          </a:solidFill>
          <a:ln w="28575">
            <a:noFill/>
          </a:ln>
        </p:spPr>
        <p:txBody>
          <a:bodyPr wrap="square" lIns="0" tIns="0" rIns="0" bIns="0" rtlCol="0"/>
          <a:lstStyle/>
          <a:p>
            <a:pPr defTabSz="1088543">
              <a:defRPr/>
            </a:pPr>
            <a:endParaRPr sz="1463">
              <a:solidFill>
                <a:srgbClr val="000000"/>
              </a:solidFill>
              <a:latin typeface="Calibri" panose="020F0502020204030204"/>
            </a:endParaRPr>
          </a:p>
        </p:txBody>
      </p:sp>
      <p:sp>
        <p:nvSpPr>
          <p:cNvPr id="9" name="object 9"/>
          <p:cNvSpPr/>
          <p:nvPr/>
        </p:nvSpPr>
        <p:spPr>
          <a:xfrm>
            <a:off x="2975041" y="4461781"/>
            <a:ext cx="608291" cy="697547"/>
          </a:xfrm>
          <a:custGeom>
            <a:avLst/>
            <a:gdLst/>
            <a:ahLst/>
            <a:cxnLst/>
            <a:rect l="l" t="t" r="r" b="b"/>
            <a:pathLst>
              <a:path w="748664" h="858520">
                <a:moveTo>
                  <a:pt x="561213" y="0"/>
                </a:moveTo>
                <a:lnTo>
                  <a:pt x="561213" y="483870"/>
                </a:lnTo>
                <a:lnTo>
                  <a:pt x="748284" y="483870"/>
                </a:lnTo>
                <a:lnTo>
                  <a:pt x="374141" y="858012"/>
                </a:lnTo>
                <a:lnTo>
                  <a:pt x="0" y="483870"/>
                </a:lnTo>
                <a:lnTo>
                  <a:pt x="187070" y="483870"/>
                </a:lnTo>
                <a:lnTo>
                  <a:pt x="187070" y="0"/>
                </a:lnTo>
                <a:lnTo>
                  <a:pt x="561213" y="0"/>
                </a:lnTo>
                <a:close/>
              </a:path>
            </a:pathLst>
          </a:custGeom>
          <a:solidFill>
            <a:srgbClr val="00B0F0"/>
          </a:solidFill>
          <a:ln w="28575">
            <a:noFill/>
          </a:ln>
        </p:spPr>
        <p:txBody>
          <a:bodyPr wrap="square" lIns="0" tIns="0" rIns="0" bIns="0" rtlCol="0"/>
          <a:lstStyle/>
          <a:p>
            <a:pPr defTabSz="1088543">
              <a:defRPr/>
            </a:pPr>
            <a:endParaRPr sz="1463">
              <a:solidFill>
                <a:srgbClr val="000000"/>
              </a:solidFill>
              <a:latin typeface="Calibri" panose="020F0502020204030204"/>
            </a:endParaRPr>
          </a:p>
        </p:txBody>
      </p:sp>
      <p:sp>
        <p:nvSpPr>
          <p:cNvPr id="10" name="object 10"/>
          <p:cNvSpPr/>
          <p:nvPr/>
        </p:nvSpPr>
        <p:spPr>
          <a:xfrm>
            <a:off x="5241607" y="2480715"/>
            <a:ext cx="382272" cy="2743748"/>
          </a:xfrm>
          <a:custGeom>
            <a:avLst/>
            <a:gdLst/>
            <a:ahLst/>
            <a:cxnLst/>
            <a:rect l="l" t="t" r="r" b="b"/>
            <a:pathLst>
              <a:path w="594360" h="2993390">
                <a:moveTo>
                  <a:pt x="594360" y="2993136"/>
                </a:moveTo>
                <a:lnTo>
                  <a:pt x="515359" y="2991366"/>
                </a:lnTo>
                <a:lnTo>
                  <a:pt x="444370" y="2986373"/>
                </a:lnTo>
                <a:lnTo>
                  <a:pt x="384224" y="2978629"/>
                </a:lnTo>
                <a:lnTo>
                  <a:pt x="337755" y="2968605"/>
                </a:lnTo>
                <a:lnTo>
                  <a:pt x="297180" y="2943606"/>
                </a:lnTo>
                <a:lnTo>
                  <a:pt x="297180" y="1546098"/>
                </a:lnTo>
                <a:lnTo>
                  <a:pt x="286564" y="1532930"/>
                </a:lnTo>
                <a:lnTo>
                  <a:pt x="210135" y="1511074"/>
                </a:lnTo>
                <a:lnTo>
                  <a:pt x="149989" y="1503330"/>
                </a:lnTo>
                <a:lnTo>
                  <a:pt x="79000" y="1498337"/>
                </a:lnTo>
                <a:lnTo>
                  <a:pt x="0" y="1496568"/>
                </a:lnTo>
                <a:lnTo>
                  <a:pt x="79000" y="1494798"/>
                </a:lnTo>
                <a:lnTo>
                  <a:pt x="149989" y="1489805"/>
                </a:lnTo>
                <a:lnTo>
                  <a:pt x="210135" y="1482061"/>
                </a:lnTo>
                <a:lnTo>
                  <a:pt x="256604" y="1472037"/>
                </a:lnTo>
                <a:lnTo>
                  <a:pt x="297180" y="1447038"/>
                </a:lnTo>
                <a:lnTo>
                  <a:pt x="297180" y="49530"/>
                </a:lnTo>
                <a:lnTo>
                  <a:pt x="307795" y="36362"/>
                </a:lnTo>
                <a:lnTo>
                  <a:pt x="337755" y="24530"/>
                </a:lnTo>
                <a:lnTo>
                  <a:pt x="384224" y="14506"/>
                </a:lnTo>
                <a:lnTo>
                  <a:pt x="444370" y="6762"/>
                </a:lnTo>
                <a:lnTo>
                  <a:pt x="515359" y="1769"/>
                </a:lnTo>
                <a:lnTo>
                  <a:pt x="594360" y="0"/>
                </a:lnTo>
              </a:path>
            </a:pathLst>
          </a:custGeom>
          <a:ln w="28575">
            <a:solidFill>
              <a:srgbClr val="FF5EE9"/>
            </a:solidFill>
          </a:ln>
        </p:spPr>
        <p:txBody>
          <a:bodyPr wrap="square" lIns="0" tIns="0" rIns="0" bIns="0" rtlCol="0"/>
          <a:lstStyle/>
          <a:p>
            <a:pPr defTabSz="1088543">
              <a:defRPr/>
            </a:pPr>
            <a:endParaRPr sz="1463">
              <a:solidFill>
                <a:srgbClr val="000000"/>
              </a:solidFill>
              <a:latin typeface="Calibri" panose="020F0502020204030204"/>
            </a:endParaRPr>
          </a:p>
        </p:txBody>
      </p:sp>
      <p:sp>
        <p:nvSpPr>
          <p:cNvPr id="11" name="object 11"/>
          <p:cNvSpPr txBox="1"/>
          <p:nvPr/>
        </p:nvSpPr>
        <p:spPr>
          <a:xfrm>
            <a:off x="5483067" y="500258"/>
            <a:ext cx="4401463" cy="610063"/>
          </a:xfrm>
          <a:prstGeom prst="rect">
            <a:avLst/>
          </a:prstGeom>
        </p:spPr>
        <p:txBody>
          <a:bodyPr vert="horz" wrap="square" lIns="0" tIns="9803" rIns="0" bIns="0" rtlCol="0">
            <a:spAutoFit/>
          </a:bodyPr>
          <a:lstStyle/>
          <a:p>
            <a:pPr marL="10318" marR="4128" indent="-516" defTabSz="1088543">
              <a:spcBef>
                <a:spcPts val="77"/>
              </a:spcBef>
              <a:defRPr/>
            </a:pPr>
            <a:r>
              <a:rPr sz="1300" spc="-8">
                <a:solidFill>
                  <a:srgbClr val="000000"/>
                </a:solidFill>
                <a:latin typeface="Calibri"/>
                <a:cs typeface="Calibri"/>
              </a:rPr>
              <a:t>Muokattu:</a:t>
            </a:r>
            <a:r>
              <a:rPr sz="1300" spc="-53">
                <a:solidFill>
                  <a:srgbClr val="000000"/>
                </a:solidFill>
                <a:latin typeface="Calibri"/>
                <a:cs typeface="Calibri"/>
              </a:rPr>
              <a:t> </a:t>
            </a:r>
            <a:r>
              <a:rPr sz="1300" spc="-16">
                <a:solidFill>
                  <a:srgbClr val="000000"/>
                </a:solidFill>
                <a:latin typeface="Calibri"/>
                <a:cs typeface="Calibri"/>
              </a:rPr>
              <a:t>Yang,</a:t>
            </a:r>
            <a:r>
              <a:rPr sz="1300" spc="-41">
                <a:solidFill>
                  <a:srgbClr val="000000"/>
                </a:solidFill>
                <a:latin typeface="Calibri"/>
                <a:cs typeface="Calibri"/>
              </a:rPr>
              <a:t> </a:t>
            </a:r>
            <a:r>
              <a:rPr sz="1300">
                <a:solidFill>
                  <a:srgbClr val="000000"/>
                </a:solidFill>
                <a:latin typeface="Calibri"/>
                <a:cs typeface="Calibri"/>
              </a:rPr>
              <a:t>M.,</a:t>
            </a:r>
            <a:r>
              <a:rPr sz="1300" spc="-24">
                <a:solidFill>
                  <a:srgbClr val="000000"/>
                </a:solidFill>
                <a:latin typeface="Calibri"/>
                <a:cs typeface="Calibri"/>
              </a:rPr>
              <a:t> </a:t>
            </a:r>
            <a:r>
              <a:rPr sz="1300" spc="-8">
                <a:solidFill>
                  <a:srgbClr val="000000"/>
                </a:solidFill>
                <a:latin typeface="Calibri"/>
                <a:cs typeface="Calibri"/>
              </a:rPr>
              <a:t>Vladimirova,</a:t>
            </a:r>
            <a:r>
              <a:rPr sz="1300" spc="-20">
                <a:solidFill>
                  <a:srgbClr val="000000"/>
                </a:solidFill>
                <a:latin typeface="Calibri"/>
                <a:cs typeface="Calibri"/>
              </a:rPr>
              <a:t> </a:t>
            </a:r>
            <a:r>
              <a:rPr sz="1300">
                <a:solidFill>
                  <a:srgbClr val="000000"/>
                </a:solidFill>
                <a:latin typeface="Calibri"/>
                <a:cs typeface="Calibri"/>
              </a:rPr>
              <a:t>D.,</a:t>
            </a:r>
            <a:r>
              <a:rPr sz="1300" spc="-28">
                <a:solidFill>
                  <a:srgbClr val="000000"/>
                </a:solidFill>
                <a:latin typeface="Calibri"/>
                <a:cs typeface="Calibri"/>
              </a:rPr>
              <a:t> </a:t>
            </a:r>
            <a:r>
              <a:rPr sz="1300">
                <a:solidFill>
                  <a:srgbClr val="000000"/>
                </a:solidFill>
                <a:latin typeface="Calibri"/>
                <a:cs typeface="Calibri"/>
              </a:rPr>
              <a:t>Rana,</a:t>
            </a:r>
            <a:r>
              <a:rPr sz="1300" spc="-24">
                <a:solidFill>
                  <a:srgbClr val="000000"/>
                </a:solidFill>
                <a:latin typeface="Calibri"/>
                <a:cs typeface="Calibri"/>
              </a:rPr>
              <a:t> </a:t>
            </a:r>
            <a:r>
              <a:rPr sz="1300" spc="-89">
                <a:solidFill>
                  <a:srgbClr val="000000"/>
                </a:solidFill>
                <a:latin typeface="Calibri"/>
                <a:cs typeface="Calibri"/>
              </a:rPr>
              <a:t>P.</a:t>
            </a:r>
            <a:r>
              <a:rPr sz="1300" spc="-8">
                <a:solidFill>
                  <a:srgbClr val="000000"/>
                </a:solidFill>
                <a:latin typeface="Calibri"/>
                <a:cs typeface="Calibri"/>
              </a:rPr>
              <a:t> </a:t>
            </a:r>
            <a:r>
              <a:rPr sz="1300">
                <a:solidFill>
                  <a:srgbClr val="000000"/>
                </a:solidFill>
                <a:latin typeface="Calibri"/>
                <a:cs typeface="Calibri"/>
              </a:rPr>
              <a:t>&amp;</a:t>
            </a:r>
            <a:r>
              <a:rPr sz="1300" spc="-24">
                <a:solidFill>
                  <a:srgbClr val="000000"/>
                </a:solidFill>
                <a:latin typeface="Calibri"/>
                <a:cs typeface="Calibri"/>
              </a:rPr>
              <a:t> </a:t>
            </a:r>
            <a:r>
              <a:rPr sz="1300" spc="-8">
                <a:solidFill>
                  <a:srgbClr val="000000"/>
                </a:solidFill>
                <a:latin typeface="Calibri"/>
                <a:cs typeface="Calibri"/>
              </a:rPr>
              <a:t>Evans,</a:t>
            </a:r>
            <a:r>
              <a:rPr sz="1300" spc="-16">
                <a:solidFill>
                  <a:srgbClr val="000000"/>
                </a:solidFill>
                <a:latin typeface="Calibri"/>
                <a:cs typeface="Calibri"/>
              </a:rPr>
              <a:t> </a:t>
            </a:r>
            <a:r>
              <a:rPr sz="1300">
                <a:solidFill>
                  <a:srgbClr val="000000"/>
                </a:solidFill>
                <a:latin typeface="Calibri"/>
                <a:cs typeface="Calibri"/>
              </a:rPr>
              <a:t>S.</a:t>
            </a:r>
            <a:r>
              <a:rPr sz="1300" spc="-24">
                <a:solidFill>
                  <a:srgbClr val="000000"/>
                </a:solidFill>
                <a:latin typeface="Calibri"/>
                <a:cs typeface="Calibri"/>
              </a:rPr>
              <a:t> </a:t>
            </a:r>
            <a:r>
              <a:rPr sz="1300" spc="-8">
                <a:solidFill>
                  <a:srgbClr val="000000"/>
                </a:solidFill>
                <a:latin typeface="Calibri"/>
                <a:cs typeface="Calibri"/>
              </a:rPr>
              <a:t>(2014) Sustainable</a:t>
            </a:r>
            <a:r>
              <a:rPr sz="1300" spc="-53">
                <a:solidFill>
                  <a:srgbClr val="000000"/>
                </a:solidFill>
                <a:latin typeface="Calibri"/>
                <a:cs typeface="Calibri"/>
              </a:rPr>
              <a:t> </a:t>
            </a:r>
            <a:r>
              <a:rPr sz="1300">
                <a:solidFill>
                  <a:srgbClr val="000000"/>
                </a:solidFill>
                <a:latin typeface="Calibri"/>
                <a:cs typeface="Calibri"/>
              </a:rPr>
              <a:t>value</a:t>
            </a:r>
            <a:r>
              <a:rPr sz="1300" spc="-33">
                <a:solidFill>
                  <a:srgbClr val="000000"/>
                </a:solidFill>
                <a:latin typeface="Calibri"/>
                <a:cs typeface="Calibri"/>
              </a:rPr>
              <a:t> </a:t>
            </a:r>
            <a:r>
              <a:rPr sz="1300" spc="-8">
                <a:solidFill>
                  <a:srgbClr val="000000"/>
                </a:solidFill>
                <a:latin typeface="Calibri"/>
                <a:cs typeface="Calibri"/>
              </a:rPr>
              <a:t>analysis</a:t>
            </a:r>
            <a:r>
              <a:rPr sz="1300" spc="-49">
                <a:solidFill>
                  <a:srgbClr val="000000"/>
                </a:solidFill>
                <a:latin typeface="Calibri"/>
                <a:cs typeface="Calibri"/>
              </a:rPr>
              <a:t> </a:t>
            </a:r>
            <a:r>
              <a:rPr sz="1300">
                <a:solidFill>
                  <a:srgbClr val="000000"/>
                </a:solidFill>
                <a:latin typeface="Calibri"/>
                <a:cs typeface="Calibri"/>
              </a:rPr>
              <a:t>tool</a:t>
            </a:r>
            <a:r>
              <a:rPr sz="1300" spc="-24">
                <a:solidFill>
                  <a:srgbClr val="000000"/>
                </a:solidFill>
                <a:latin typeface="Calibri"/>
                <a:cs typeface="Calibri"/>
              </a:rPr>
              <a:t> </a:t>
            </a:r>
            <a:r>
              <a:rPr sz="1300">
                <a:solidFill>
                  <a:srgbClr val="000000"/>
                </a:solidFill>
                <a:latin typeface="Calibri"/>
                <a:cs typeface="Calibri"/>
              </a:rPr>
              <a:t>for</a:t>
            </a:r>
            <a:r>
              <a:rPr sz="1300" spc="-20">
                <a:solidFill>
                  <a:srgbClr val="000000"/>
                </a:solidFill>
                <a:latin typeface="Calibri"/>
                <a:cs typeface="Calibri"/>
              </a:rPr>
              <a:t> </a:t>
            </a:r>
            <a:r>
              <a:rPr sz="1300">
                <a:solidFill>
                  <a:srgbClr val="000000"/>
                </a:solidFill>
                <a:latin typeface="Calibri"/>
                <a:cs typeface="Calibri"/>
              </a:rPr>
              <a:t>value</a:t>
            </a:r>
            <a:r>
              <a:rPr sz="1300" spc="-33">
                <a:solidFill>
                  <a:srgbClr val="000000"/>
                </a:solidFill>
                <a:latin typeface="Calibri"/>
                <a:cs typeface="Calibri"/>
              </a:rPr>
              <a:t> </a:t>
            </a:r>
            <a:r>
              <a:rPr sz="1300" spc="-8">
                <a:solidFill>
                  <a:srgbClr val="000000"/>
                </a:solidFill>
                <a:latin typeface="Calibri"/>
                <a:cs typeface="Calibri"/>
              </a:rPr>
              <a:t>creation.</a:t>
            </a:r>
            <a:r>
              <a:rPr sz="1300" spc="-28">
                <a:solidFill>
                  <a:srgbClr val="000000"/>
                </a:solidFill>
                <a:latin typeface="Calibri"/>
                <a:cs typeface="Calibri"/>
              </a:rPr>
              <a:t> </a:t>
            </a:r>
            <a:r>
              <a:rPr sz="1300" i="1">
                <a:solidFill>
                  <a:srgbClr val="000000"/>
                </a:solidFill>
                <a:latin typeface="Calibri"/>
                <a:cs typeface="Calibri"/>
              </a:rPr>
              <a:t>Asian</a:t>
            </a:r>
            <a:r>
              <a:rPr sz="1300" i="1" spc="-28">
                <a:solidFill>
                  <a:srgbClr val="000000"/>
                </a:solidFill>
                <a:latin typeface="Calibri"/>
                <a:cs typeface="Calibri"/>
              </a:rPr>
              <a:t> </a:t>
            </a:r>
            <a:r>
              <a:rPr sz="1300" i="1">
                <a:solidFill>
                  <a:srgbClr val="000000"/>
                </a:solidFill>
                <a:latin typeface="Calibri"/>
                <a:cs typeface="Calibri"/>
              </a:rPr>
              <a:t>Journal </a:t>
            </a:r>
            <a:r>
              <a:rPr sz="1300" i="1" spc="-20">
                <a:solidFill>
                  <a:srgbClr val="000000"/>
                </a:solidFill>
                <a:latin typeface="Calibri"/>
                <a:cs typeface="Calibri"/>
              </a:rPr>
              <a:t>of </a:t>
            </a:r>
            <a:r>
              <a:rPr sz="1300" i="1" spc="-8">
                <a:solidFill>
                  <a:srgbClr val="000000"/>
                </a:solidFill>
                <a:latin typeface="Calibri"/>
                <a:cs typeface="Calibri"/>
              </a:rPr>
              <a:t>Management</a:t>
            </a:r>
            <a:r>
              <a:rPr sz="1300" i="1" spc="-33">
                <a:solidFill>
                  <a:srgbClr val="000000"/>
                </a:solidFill>
                <a:latin typeface="Calibri"/>
                <a:cs typeface="Calibri"/>
              </a:rPr>
              <a:t> </a:t>
            </a:r>
            <a:r>
              <a:rPr sz="1300" i="1">
                <a:solidFill>
                  <a:srgbClr val="000000"/>
                </a:solidFill>
                <a:latin typeface="Calibri"/>
                <a:cs typeface="Calibri"/>
              </a:rPr>
              <a:t>Science</a:t>
            </a:r>
            <a:r>
              <a:rPr sz="1300" i="1" spc="-33">
                <a:solidFill>
                  <a:srgbClr val="000000"/>
                </a:solidFill>
                <a:latin typeface="Calibri"/>
                <a:cs typeface="Calibri"/>
              </a:rPr>
              <a:t> </a:t>
            </a:r>
            <a:r>
              <a:rPr sz="1300" i="1">
                <a:solidFill>
                  <a:srgbClr val="000000"/>
                </a:solidFill>
                <a:latin typeface="Calibri"/>
                <a:cs typeface="Calibri"/>
              </a:rPr>
              <a:t>and</a:t>
            </a:r>
            <a:r>
              <a:rPr sz="1300" i="1" spc="-37">
                <a:solidFill>
                  <a:srgbClr val="000000"/>
                </a:solidFill>
                <a:latin typeface="Calibri"/>
                <a:cs typeface="Calibri"/>
              </a:rPr>
              <a:t> </a:t>
            </a:r>
            <a:r>
              <a:rPr sz="1300" i="1">
                <a:solidFill>
                  <a:srgbClr val="000000"/>
                </a:solidFill>
                <a:latin typeface="Calibri"/>
                <a:cs typeface="Calibri"/>
              </a:rPr>
              <a:t>Applications</a:t>
            </a:r>
            <a:r>
              <a:rPr sz="1300">
                <a:solidFill>
                  <a:srgbClr val="000000"/>
                </a:solidFill>
                <a:latin typeface="Calibri"/>
                <a:cs typeface="Calibri"/>
              </a:rPr>
              <a:t>,</a:t>
            </a:r>
            <a:r>
              <a:rPr sz="1300" spc="-33">
                <a:solidFill>
                  <a:srgbClr val="000000"/>
                </a:solidFill>
                <a:latin typeface="Calibri"/>
                <a:cs typeface="Calibri"/>
              </a:rPr>
              <a:t> </a:t>
            </a:r>
            <a:r>
              <a:rPr sz="1300">
                <a:solidFill>
                  <a:srgbClr val="000000"/>
                </a:solidFill>
                <a:latin typeface="Calibri"/>
                <a:cs typeface="Calibri"/>
              </a:rPr>
              <a:t>1(4),</a:t>
            </a:r>
            <a:r>
              <a:rPr sz="1300" spc="-24">
                <a:solidFill>
                  <a:srgbClr val="000000"/>
                </a:solidFill>
                <a:latin typeface="Calibri"/>
                <a:cs typeface="Calibri"/>
              </a:rPr>
              <a:t> </a:t>
            </a:r>
            <a:r>
              <a:rPr sz="1300" spc="-8">
                <a:solidFill>
                  <a:srgbClr val="000000"/>
                </a:solidFill>
                <a:latin typeface="Calibri"/>
                <a:cs typeface="Calibri"/>
              </a:rPr>
              <a:t>312–332.</a:t>
            </a:r>
            <a:endParaRPr sz="1300">
              <a:solidFill>
                <a:srgbClr val="000000"/>
              </a:solidFill>
              <a:latin typeface="Calibri"/>
              <a:cs typeface="Calibri"/>
            </a:endParaRPr>
          </a:p>
        </p:txBody>
      </p:sp>
      <p:sp>
        <p:nvSpPr>
          <p:cNvPr id="12" name="object 12"/>
          <p:cNvSpPr txBox="1"/>
          <p:nvPr/>
        </p:nvSpPr>
        <p:spPr>
          <a:xfrm>
            <a:off x="1497139" y="1598868"/>
            <a:ext cx="3565128" cy="778418"/>
          </a:xfrm>
          <a:prstGeom prst="rect">
            <a:avLst/>
          </a:prstGeom>
          <a:solidFill>
            <a:srgbClr val="00B050"/>
          </a:solidFill>
          <a:ln w="12700">
            <a:solidFill>
              <a:srgbClr val="DAE2F3"/>
            </a:solidFill>
          </a:ln>
        </p:spPr>
        <p:txBody>
          <a:bodyPr vert="horz" wrap="square" lIns="0" tIns="0" rIns="0" bIns="0" rtlCol="0">
            <a:spAutoFit/>
          </a:bodyPr>
          <a:lstStyle/>
          <a:p>
            <a:pPr algn="ctr" defTabSz="1088543">
              <a:spcBef>
                <a:spcPts val="488"/>
              </a:spcBef>
              <a:spcAft>
                <a:spcPts val="488"/>
              </a:spcAft>
              <a:defRPr/>
            </a:pPr>
            <a:r>
              <a:rPr sz="2600" b="1" spc="-8">
                <a:solidFill>
                  <a:srgbClr val="FFFFFF"/>
                </a:solidFill>
                <a:latin typeface="Calibri"/>
                <a:cs typeface="Calibri"/>
              </a:rPr>
              <a:t>Value</a:t>
            </a:r>
            <a:r>
              <a:rPr sz="2600" b="1" spc="-123">
                <a:solidFill>
                  <a:srgbClr val="FFFFFF"/>
                </a:solidFill>
                <a:latin typeface="Calibri"/>
                <a:cs typeface="Calibri"/>
              </a:rPr>
              <a:t> </a:t>
            </a:r>
            <a:r>
              <a:rPr sz="2600" b="1" spc="-8">
                <a:solidFill>
                  <a:srgbClr val="FFFFFF"/>
                </a:solidFill>
                <a:latin typeface="Calibri"/>
                <a:cs typeface="Calibri"/>
              </a:rPr>
              <a:t>Captured</a:t>
            </a:r>
            <a:endParaRPr sz="2600">
              <a:solidFill>
                <a:srgbClr val="000000"/>
              </a:solidFill>
              <a:latin typeface="Calibri"/>
              <a:cs typeface="Calibri"/>
            </a:endParaRPr>
          </a:p>
          <a:p>
            <a:pPr algn="ctr" defTabSz="1088543">
              <a:spcBef>
                <a:spcPts val="488"/>
              </a:spcBef>
              <a:spcAft>
                <a:spcPts val="488"/>
              </a:spcAft>
              <a:defRPr/>
            </a:pPr>
            <a:r>
              <a:rPr sz="1625" b="1">
                <a:solidFill>
                  <a:srgbClr val="FFFFFF"/>
                </a:solidFill>
                <a:latin typeface="Calibri"/>
                <a:cs typeface="Calibri"/>
              </a:rPr>
              <a:t>(</a:t>
            </a:r>
            <a:r>
              <a:rPr lang="fi-FI" sz="1625" b="1">
                <a:solidFill>
                  <a:srgbClr val="FFFFFF"/>
                </a:solidFill>
                <a:latin typeface="Calibri"/>
                <a:cs typeface="Calibri"/>
              </a:rPr>
              <a:t>Tuotettu</a:t>
            </a:r>
            <a:r>
              <a:rPr sz="1625" b="1" spc="-77">
                <a:solidFill>
                  <a:srgbClr val="FFFFFF"/>
                </a:solidFill>
                <a:latin typeface="Calibri"/>
                <a:cs typeface="Calibri"/>
              </a:rPr>
              <a:t> </a:t>
            </a:r>
            <a:r>
              <a:rPr sz="1625" b="1" spc="-16">
                <a:solidFill>
                  <a:srgbClr val="FFFFFF"/>
                </a:solidFill>
                <a:latin typeface="Calibri"/>
                <a:cs typeface="Calibri"/>
              </a:rPr>
              <a:t>arvo)</a:t>
            </a:r>
            <a:endParaRPr sz="1625">
              <a:solidFill>
                <a:srgbClr val="000000"/>
              </a:solidFill>
              <a:latin typeface="Calibri"/>
              <a:cs typeface="Calibri"/>
            </a:endParaRPr>
          </a:p>
        </p:txBody>
      </p:sp>
      <p:sp>
        <p:nvSpPr>
          <p:cNvPr id="13" name="object 13"/>
          <p:cNvSpPr txBox="1"/>
          <p:nvPr/>
        </p:nvSpPr>
        <p:spPr>
          <a:xfrm>
            <a:off x="1478565" y="3472552"/>
            <a:ext cx="3565128" cy="778418"/>
          </a:xfrm>
          <a:prstGeom prst="rect">
            <a:avLst/>
          </a:prstGeom>
          <a:solidFill>
            <a:srgbClr val="FF5EE9"/>
          </a:solidFill>
        </p:spPr>
        <p:txBody>
          <a:bodyPr vert="horz" wrap="square" lIns="0" tIns="0" rIns="0" bIns="0" rtlCol="0">
            <a:spAutoFit/>
          </a:bodyPr>
          <a:lstStyle/>
          <a:p>
            <a:pPr algn="ctr" defTabSz="1088543">
              <a:spcBef>
                <a:spcPts val="488"/>
              </a:spcBef>
              <a:spcAft>
                <a:spcPts val="488"/>
              </a:spcAft>
              <a:defRPr/>
            </a:pPr>
            <a:r>
              <a:rPr sz="2600" b="1" spc="-8">
                <a:solidFill>
                  <a:srgbClr val="FFFFFF"/>
                </a:solidFill>
                <a:latin typeface="Calibri"/>
                <a:cs typeface="Calibri"/>
              </a:rPr>
              <a:t>Value</a:t>
            </a:r>
            <a:r>
              <a:rPr sz="2600" b="1" spc="-123">
                <a:solidFill>
                  <a:srgbClr val="FFFFFF"/>
                </a:solidFill>
                <a:latin typeface="Calibri"/>
                <a:cs typeface="Calibri"/>
              </a:rPr>
              <a:t> </a:t>
            </a:r>
            <a:r>
              <a:rPr sz="2600" b="1" spc="-8">
                <a:solidFill>
                  <a:srgbClr val="FFFFFF"/>
                </a:solidFill>
                <a:latin typeface="Calibri"/>
                <a:cs typeface="Calibri"/>
              </a:rPr>
              <a:t>Uncaptured</a:t>
            </a:r>
            <a:endParaRPr sz="2600">
              <a:solidFill>
                <a:srgbClr val="000000"/>
              </a:solidFill>
              <a:latin typeface="Calibri"/>
              <a:cs typeface="Calibri"/>
            </a:endParaRPr>
          </a:p>
          <a:p>
            <a:pPr algn="ctr" defTabSz="1088543">
              <a:spcBef>
                <a:spcPts val="488"/>
              </a:spcBef>
              <a:spcAft>
                <a:spcPts val="488"/>
              </a:spcAft>
              <a:defRPr/>
            </a:pPr>
            <a:r>
              <a:rPr sz="1625" b="1" spc="-8">
                <a:solidFill>
                  <a:srgbClr val="FFFFFF"/>
                </a:solidFill>
                <a:latin typeface="Calibri"/>
                <a:cs typeface="Calibri"/>
              </a:rPr>
              <a:t>(</a:t>
            </a:r>
            <a:r>
              <a:rPr lang="fi-FI" sz="1625" b="1" spc="-8">
                <a:solidFill>
                  <a:srgbClr val="FFFFFF"/>
                </a:solidFill>
                <a:latin typeface="Calibri"/>
                <a:cs typeface="Calibri"/>
              </a:rPr>
              <a:t>Menetetty</a:t>
            </a:r>
            <a:r>
              <a:rPr sz="1625" b="1" spc="-12">
                <a:solidFill>
                  <a:srgbClr val="FFFFFF"/>
                </a:solidFill>
                <a:latin typeface="Calibri"/>
                <a:cs typeface="Calibri"/>
              </a:rPr>
              <a:t> </a:t>
            </a:r>
            <a:r>
              <a:rPr sz="1625" b="1" spc="-16">
                <a:solidFill>
                  <a:srgbClr val="FFFFFF"/>
                </a:solidFill>
                <a:latin typeface="Calibri"/>
                <a:cs typeface="Calibri"/>
              </a:rPr>
              <a:t>arvo)</a:t>
            </a:r>
            <a:endParaRPr sz="1625">
              <a:solidFill>
                <a:srgbClr val="000000"/>
              </a:solidFill>
              <a:latin typeface="Calibri"/>
              <a:cs typeface="Calibri"/>
            </a:endParaRPr>
          </a:p>
        </p:txBody>
      </p:sp>
      <p:sp>
        <p:nvSpPr>
          <p:cNvPr id="14" name="object 14"/>
          <p:cNvSpPr txBox="1">
            <a:spLocks noGrp="1"/>
          </p:cNvSpPr>
          <p:nvPr>
            <p:ph type="title"/>
          </p:nvPr>
        </p:nvSpPr>
        <p:spPr>
          <a:xfrm>
            <a:off x="255793" y="544108"/>
            <a:ext cx="4786868" cy="566213"/>
          </a:xfrm>
          <a:prstGeom prst="rect">
            <a:avLst/>
          </a:prstGeom>
        </p:spPr>
        <p:txBody>
          <a:bodyPr vert="horz" wrap="square" lIns="0" tIns="10319" rIns="0" bIns="0" rtlCol="0" anchor="ctr">
            <a:spAutoFit/>
          </a:bodyPr>
          <a:lstStyle/>
          <a:p>
            <a:pPr marL="10318">
              <a:spcBef>
                <a:spcPts val="81"/>
              </a:spcBef>
            </a:pPr>
            <a:r>
              <a:rPr lang="fi-FI" sz="2000" b="1" spc="-33" dirty="0">
                <a:solidFill>
                  <a:srgbClr val="00B0F0"/>
                </a:solidFill>
                <a:latin typeface="Aptos" panose="020B0004020202020204" pitchFamily="34" charset="0"/>
              </a:rPr>
              <a:t>Cambridge Value </a:t>
            </a:r>
            <a:r>
              <a:rPr lang="fi-FI" sz="2000" b="1" spc="-33" dirty="0" err="1">
                <a:solidFill>
                  <a:srgbClr val="00B0F0"/>
                </a:solidFill>
                <a:latin typeface="Aptos" panose="020B0004020202020204" pitchFamily="34" charset="0"/>
              </a:rPr>
              <a:t>Mapping</a:t>
            </a:r>
            <a:r>
              <a:rPr lang="fi-FI" sz="2000" b="1" spc="-33" dirty="0">
                <a:solidFill>
                  <a:srgbClr val="00B0F0"/>
                </a:solidFill>
                <a:latin typeface="Aptos" panose="020B0004020202020204" pitchFamily="34" charset="0"/>
              </a:rPr>
              <a:t> Tools - laajempi näkökulma arvonluontiin</a:t>
            </a:r>
            <a:endParaRPr sz="2000" b="1" dirty="0">
              <a:solidFill>
                <a:srgbClr val="00B0F0"/>
              </a:solidFill>
              <a:latin typeface="Aptos" panose="020B0004020202020204" pitchFamily="34" charset="0"/>
            </a:endParaRPr>
          </a:p>
        </p:txBody>
      </p:sp>
      <p:sp>
        <p:nvSpPr>
          <p:cNvPr id="15" name="object 15"/>
          <p:cNvSpPr txBox="1"/>
          <p:nvPr/>
        </p:nvSpPr>
        <p:spPr>
          <a:xfrm>
            <a:off x="8944120" y="2611374"/>
            <a:ext cx="1794723" cy="410008"/>
          </a:xfrm>
          <a:prstGeom prst="rect">
            <a:avLst/>
          </a:prstGeom>
        </p:spPr>
        <p:txBody>
          <a:bodyPr vert="horz" wrap="square" lIns="0" tIns="9803" rIns="0" bIns="0" rtlCol="0">
            <a:spAutoFit/>
          </a:bodyPr>
          <a:lstStyle/>
          <a:p>
            <a:pPr marL="10318" marR="4128" defTabSz="1088543">
              <a:spcBef>
                <a:spcPts val="77"/>
              </a:spcBef>
              <a:defRPr/>
            </a:pPr>
            <a:r>
              <a:rPr lang="fi-FI" sz="1300" spc="-16">
                <a:solidFill>
                  <a:srgbClr val="000000"/>
                </a:solidFill>
                <a:latin typeface="Calibri"/>
                <a:cs typeface="Calibri"/>
              </a:rPr>
              <a:t>Kykenemme</a:t>
            </a:r>
            <a:r>
              <a:rPr sz="1300" spc="-16">
                <a:solidFill>
                  <a:srgbClr val="000000"/>
                </a:solidFill>
                <a:latin typeface="Calibri"/>
                <a:cs typeface="Calibri"/>
              </a:rPr>
              <a:t>,</a:t>
            </a:r>
            <a:r>
              <a:rPr sz="1300" spc="-4">
                <a:solidFill>
                  <a:srgbClr val="000000"/>
                </a:solidFill>
                <a:latin typeface="Calibri"/>
                <a:cs typeface="Calibri"/>
              </a:rPr>
              <a:t> </a:t>
            </a:r>
            <a:r>
              <a:rPr lang="fi-FI" sz="1300" spc="-8">
                <a:solidFill>
                  <a:srgbClr val="000000"/>
                </a:solidFill>
                <a:latin typeface="Calibri"/>
                <a:cs typeface="Calibri"/>
              </a:rPr>
              <a:t>muttemme</a:t>
            </a:r>
            <a:r>
              <a:rPr sz="1300" spc="-33">
                <a:solidFill>
                  <a:srgbClr val="000000"/>
                </a:solidFill>
                <a:latin typeface="Calibri"/>
                <a:cs typeface="Calibri"/>
              </a:rPr>
              <a:t> </a:t>
            </a:r>
            <a:r>
              <a:rPr lang="fi-FI" sz="1300" spc="-8">
                <a:solidFill>
                  <a:srgbClr val="000000"/>
                </a:solidFill>
                <a:latin typeface="Calibri"/>
                <a:cs typeface="Calibri"/>
              </a:rPr>
              <a:t>osaa </a:t>
            </a:r>
            <a:r>
              <a:rPr sz="1300" spc="-8">
                <a:solidFill>
                  <a:srgbClr val="000000"/>
                </a:solidFill>
                <a:latin typeface="Calibri"/>
                <a:cs typeface="Calibri"/>
              </a:rPr>
              <a:t> hyödyntää</a:t>
            </a:r>
            <a:endParaRPr sz="1300">
              <a:solidFill>
                <a:srgbClr val="000000"/>
              </a:solidFill>
              <a:latin typeface="Calibri"/>
              <a:cs typeface="Calibri"/>
            </a:endParaRPr>
          </a:p>
        </p:txBody>
      </p:sp>
      <p:sp>
        <p:nvSpPr>
          <p:cNvPr id="16" name="object 16"/>
          <p:cNvSpPr txBox="1"/>
          <p:nvPr/>
        </p:nvSpPr>
        <p:spPr>
          <a:xfrm>
            <a:off x="8940815" y="3200956"/>
            <a:ext cx="2990835" cy="610063"/>
          </a:xfrm>
          <a:prstGeom prst="rect">
            <a:avLst/>
          </a:prstGeom>
        </p:spPr>
        <p:txBody>
          <a:bodyPr vert="horz" wrap="square" lIns="0" tIns="9803" rIns="0" bIns="0" rtlCol="0">
            <a:spAutoFit/>
          </a:bodyPr>
          <a:lstStyle/>
          <a:p>
            <a:pPr marL="10318" marR="4128" defTabSz="1088543">
              <a:spcBef>
                <a:spcPts val="77"/>
              </a:spcBef>
              <a:defRPr/>
            </a:pPr>
            <a:r>
              <a:rPr lang="fi-FI" sz="1300" spc="-8">
                <a:solidFill>
                  <a:srgbClr val="000000"/>
                </a:solidFill>
                <a:latin typeface="Calibri"/>
                <a:cs typeface="Calibri"/>
              </a:rPr>
              <a:t>Yrityksen aiheuttamat h</a:t>
            </a:r>
            <a:r>
              <a:rPr sz="1300" spc="-8" err="1">
                <a:solidFill>
                  <a:srgbClr val="000000"/>
                </a:solidFill>
                <a:latin typeface="Calibri"/>
                <a:cs typeface="Calibri"/>
              </a:rPr>
              <a:t>aitalliset</a:t>
            </a:r>
            <a:r>
              <a:rPr sz="1300" spc="61">
                <a:solidFill>
                  <a:srgbClr val="000000"/>
                </a:solidFill>
                <a:latin typeface="Calibri"/>
                <a:cs typeface="Calibri"/>
              </a:rPr>
              <a:t> </a:t>
            </a:r>
            <a:r>
              <a:rPr sz="1300" spc="-16">
                <a:solidFill>
                  <a:srgbClr val="000000"/>
                </a:solidFill>
                <a:latin typeface="Calibri"/>
                <a:cs typeface="Calibri"/>
              </a:rPr>
              <a:t>ympäristö-</a:t>
            </a:r>
            <a:r>
              <a:rPr sz="1300" spc="-41">
                <a:solidFill>
                  <a:srgbClr val="000000"/>
                </a:solidFill>
                <a:latin typeface="Calibri"/>
                <a:cs typeface="Calibri"/>
              </a:rPr>
              <a:t>, </a:t>
            </a:r>
            <a:r>
              <a:rPr sz="1300">
                <a:solidFill>
                  <a:srgbClr val="000000"/>
                </a:solidFill>
                <a:latin typeface="Calibri"/>
                <a:cs typeface="Calibri"/>
              </a:rPr>
              <a:t>sos.</a:t>
            </a:r>
            <a:r>
              <a:rPr sz="1300" spc="-16">
                <a:solidFill>
                  <a:srgbClr val="000000"/>
                </a:solidFill>
                <a:latin typeface="Calibri"/>
                <a:cs typeface="Calibri"/>
              </a:rPr>
              <a:t> </a:t>
            </a:r>
            <a:r>
              <a:rPr sz="1300">
                <a:solidFill>
                  <a:srgbClr val="000000"/>
                </a:solidFill>
                <a:latin typeface="Calibri"/>
                <a:cs typeface="Calibri"/>
              </a:rPr>
              <a:t>ja</a:t>
            </a:r>
            <a:r>
              <a:rPr sz="1300" spc="-20">
                <a:solidFill>
                  <a:srgbClr val="000000"/>
                </a:solidFill>
                <a:latin typeface="Calibri"/>
                <a:cs typeface="Calibri"/>
              </a:rPr>
              <a:t> </a:t>
            </a:r>
            <a:r>
              <a:rPr sz="1300">
                <a:solidFill>
                  <a:srgbClr val="000000"/>
                </a:solidFill>
                <a:latin typeface="Calibri"/>
                <a:cs typeface="Calibri"/>
              </a:rPr>
              <a:t>tal.</a:t>
            </a:r>
            <a:r>
              <a:rPr sz="1300" spc="-45">
                <a:solidFill>
                  <a:srgbClr val="000000"/>
                </a:solidFill>
                <a:latin typeface="Calibri"/>
                <a:cs typeface="Calibri"/>
              </a:rPr>
              <a:t> </a:t>
            </a:r>
            <a:r>
              <a:rPr lang="fi-FI" sz="1300" spc="-8">
                <a:solidFill>
                  <a:srgbClr val="000000"/>
                </a:solidFill>
                <a:latin typeface="Calibri"/>
                <a:cs typeface="Calibri"/>
              </a:rPr>
              <a:t>v</a:t>
            </a:r>
            <a:r>
              <a:rPr sz="1300" spc="-8" err="1">
                <a:solidFill>
                  <a:srgbClr val="000000"/>
                </a:solidFill>
                <a:latin typeface="Calibri"/>
                <a:cs typeface="Calibri"/>
              </a:rPr>
              <a:t>aikutukset</a:t>
            </a:r>
            <a:r>
              <a:rPr lang="fi-FI" sz="1300" spc="-8">
                <a:solidFill>
                  <a:srgbClr val="000000"/>
                </a:solidFill>
                <a:latin typeface="Calibri"/>
                <a:cs typeface="Calibri"/>
              </a:rPr>
              <a:t>, muu negatiivinen arvo, ei mahdollisuuksia uudelleenkäyttöön</a:t>
            </a:r>
            <a:endParaRPr sz="1300">
              <a:solidFill>
                <a:srgbClr val="000000"/>
              </a:solidFill>
              <a:latin typeface="Calibri"/>
              <a:cs typeface="Calibri"/>
            </a:endParaRPr>
          </a:p>
        </p:txBody>
      </p:sp>
      <p:sp>
        <p:nvSpPr>
          <p:cNvPr id="17" name="object 17"/>
          <p:cNvSpPr txBox="1"/>
          <p:nvPr/>
        </p:nvSpPr>
        <p:spPr>
          <a:xfrm>
            <a:off x="8940815" y="3925572"/>
            <a:ext cx="2773667" cy="410008"/>
          </a:xfrm>
          <a:prstGeom prst="rect">
            <a:avLst/>
          </a:prstGeom>
        </p:spPr>
        <p:txBody>
          <a:bodyPr vert="horz" wrap="square" lIns="0" tIns="9803" rIns="0" bIns="0" rtlCol="0">
            <a:spAutoFit/>
          </a:bodyPr>
          <a:lstStyle/>
          <a:p>
            <a:pPr marL="10318" marR="4128" defTabSz="1088543">
              <a:spcBef>
                <a:spcPts val="77"/>
              </a:spcBef>
              <a:defRPr/>
            </a:pPr>
            <a:r>
              <a:rPr lang="fi-FI" sz="1300" spc="-16">
                <a:solidFill>
                  <a:srgbClr val="000000"/>
                </a:solidFill>
                <a:latin typeface="Calibri"/>
                <a:cs typeface="Calibri"/>
              </a:rPr>
              <a:t>Tarjoamme</a:t>
            </a:r>
            <a:r>
              <a:rPr sz="1300" spc="-28">
                <a:solidFill>
                  <a:srgbClr val="000000"/>
                </a:solidFill>
                <a:latin typeface="Calibri"/>
                <a:cs typeface="Calibri"/>
              </a:rPr>
              <a:t> </a:t>
            </a:r>
            <a:r>
              <a:rPr sz="1300" spc="-8" err="1">
                <a:solidFill>
                  <a:srgbClr val="000000"/>
                </a:solidFill>
                <a:latin typeface="Calibri"/>
                <a:cs typeface="Calibri"/>
              </a:rPr>
              <a:t>vaikkei</a:t>
            </a:r>
            <a:r>
              <a:rPr sz="1300" spc="-8">
                <a:solidFill>
                  <a:srgbClr val="000000"/>
                </a:solidFill>
                <a:latin typeface="Calibri"/>
                <a:cs typeface="Calibri"/>
              </a:rPr>
              <a:t> </a:t>
            </a:r>
            <a:r>
              <a:rPr sz="1300" spc="-8" err="1">
                <a:solidFill>
                  <a:srgbClr val="000000"/>
                </a:solidFill>
                <a:latin typeface="Calibri"/>
                <a:cs typeface="Calibri"/>
              </a:rPr>
              <a:t>kysyntää</a:t>
            </a:r>
            <a:r>
              <a:rPr lang="fi-FI" sz="1300" spc="-8">
                <a:solidFill>
                  <a:srgbClr val="000000"/>
                </a:solidFill>
                <a:latin typeface="Calibri"/>
                <a:cs typeface="Calibri"/>
              </a:rPr>
              <a:t>, ylikapasiteetti, liian paljon ominaisuuksia</a:t>
            </a:r>
            <a:endParaRPr sz="1300">
              <a:solidFill>
                <a:srgbClr val="000000"/>
              </a:solidFill>
              <a:latin typeface="Calibri"/>
              <a:cs typeface="Calibri"/>
            </a:endParaRPr>
          </a:p>
        </p:txBody>
      </p:sp>
      <p:sp>
        <p:nvSpPr>
          <p:cNvPr id="18" name="object 18"/>
          <p:cNvSpPr txBox="1"/>
          <p:nvPr/>
        </p:nvSpPr>
        <p:spPr>
          <a:xfrm>
            <a:off x="8944121" y="4578080"/>
            <a:ext cx="2773665" cy="610063"/>
          </a:xfrm>
          <a:prstGeom prst="rect">
            <a:avLst/>
          </a:prstGeom>
        </p:spPr>
        <p:txBody>
          <a:bodyPr vert="horz" wrap="square" lIns="0" tIns="9803" rIns="0" bIns="0" rtlCol="0">
            <a:spAutoFit/>
          </a:bodyPr>
          <a:lstStyle/>
          <a:p>
            <a:pPr marL="10318" marR="4128" defTabSz="1088543">
              <a:spcBef>
                <a:spcPts val="77"/>
              </a:spcBef>
              <a:defRPr/>
            </a:pPr>
            <a:r>
              <a:rPr lang="fi-FI" sz="1300">
                <a:solidFill>
                  <a:srgbClr val="000000"/>
                </a:solidFill>
                <a:latin typeface="Calibri"/>
                <a:cs typeface="Calibri"/>
              </a:rPr>
              <a:t>Emme tarjoa, </a:t>
            </a:r>
            <a:r>
              <a:rPr sz="1300" spc="-8" err="1">
                <a:solidFill>
                  <a:srgbClr val="000000"/>
                </a:solidFill>
                <a:latin typeface="Calibri"/>
                <a:cs typeface="Calibri"/>
              </a:rPr>
              <a:t>vaikka</a:t>
            </a:r>
            <a:r>
              <a:rPr sz="1300" spc="-8">
                <a:solidFill>
                  <a:srgbClr val="000000"/>
                </a:solidFill>
                <a:latin typeface="Calibri"/>
                <a:cs typeface="Calibri"/>
              </a:rPr>
              <a:t> </a:t>
            </a:r>
            <a:r>
              <a:rPr sz="1300" spc="-8" err="1">
                <a:solidFill>
                  <a:srgbClr val="000000"/>
                </a:solidFill>
                <a:latin typeface="Calibri"/>
                <a:cs typeface="Calibri"/>
              </a:rPr>
              <a:t>kysyntää</a:t>
            </a:r>
            <a:r>
              <a:rPr lang="fi-FI" sz="1300" spc="-8">
                <a:solidFill>
                  <a:srgbClr val="000000"/>
                </a:solidFill>
                <a:latin typeface="Calibri"/>
                <a:cs typeface="Calibri"/>
              </a:rPr>
              <a:t>, osaamisvaje, ei tarvittavia kyvykkyyksiä, jne. </a:t>
            </a:r>
            <a:endParaRPr sz="1300">
              <a:solidFill>
                <a:srgbClr val="000000"/>
              </a:solidFill>
              <a:latin typeface="Calibri"/>
              <a:cs typeface="Calibri"/>
            </a:endParaRPr>
          </a:p>
        </p:txBody>
      </p:sp>
      <p:sp>
        <p:nvSpPr>
          <p:cNvPr id="19" name="object 19"/>
          <p:cNvSpPr txBox="1"/>
          <p:nvPr/>
        </p:nvSpPr>
        <p:spPr>
          <a:xfrm>
            <a:off x="5605822" y="2679696"/>
            <a:ext cx="208903" cy="2301597"/>
          </a:xfrm>
          <a:prstGeom prst="rect">
            <a:avLst/>
          </a:prstGeom>
        </p:spPr>
        <p:txBody>
          <a:bodyPr vert="vert" wrap="square" lIns="0" tIns="0" rIns="0" bIns="0" rtlCol="0">
            <a:spAutoFit/>
          </a:bodyPr>
          <a:lstStyle/>
          <a:p>
            <a:pPr marL="10318" defTabSz="1088543">
              <a:lnSpc>
                <a:spcPts val="1629"/>
              </a:lnSpc>
              <a:defRPr/>
            </a:pPr>
            <a:r>
              <a:rPr sz="1625">
                <a:solidFill>
                  <a:srgbClr val="000000"/>
                </a:solidFill>
                <a:latin typeface="Calibri"/>
                <a:cs typeface="Calibri"/>
              </a:rPr>
              <a:t>Epäonnistuneet</a:t>
            </a:r>
            <a:r>
              <a:rPr sz="1625" spc="-57">
                <a:solidFill>
                  <a:srgbClr val="000000"/>
                </a:solidFill>
                <a:latin typeface="Calibri"/>
                <a:cs typeface="Calibri"/>
              </a:rPr>
              <a:t> </a:t>
            </a:r>
            <a:r>
              <a:rPr sz="1625" spc="-8">
                <a:solidFill>
                  <a:srgbClr val="000000"/>
                </a:solidFill>
                <a:latin typeface="Calibri"/>
                <a:cs typeface="Calibri"/>
              </a:rPr>
              <a:t>transaktiot</a:t>
            </a:r>
            <a:endParaRPr sz="1625">
              <a:solidFill>
                <a:srgbClr val="000000"/>
              </a:solidFill>
              <a:latin typeface="Calibri"/>
              <a:cs typeface="Calibri"/>
            </a:endParaRPr>
          </a:p>
        </p:txBody>
      </p:sp>
      <p:sp>
        <p:nvSpPr>
          <p:cNvPr id="20" name="TextBox 19">
            <a:extLst>
              <a:ext uri="{FF2B5EF4-FFF2-40B4-BE49-F238E27FC236}">
                <a16:creationId xmlns:a16="http://schemas.microsoft.com/office/drawing/2014/main" id="{19FE9239-BE12-16EC-D580-F745EC32D92C}"/>
              </a:ext>
            </a:extLst>
          </p:cNvPr>
          <p:cNvSpPr txBox="1"/>
          <p:nvPr/>
        </p:nvSpPr>
        <p:spPr>
          <a:xfrm>
            <a:off x="5241607" y="1593183"/>
            <a:ext cx="5230368" cy="542584"/>
          </a:xfrm>
          <a:prstGeom prst="rect">
            <a:avLst/>
          </a:prstGeom>
          <a:solidFill>
            <a:srgbClr val="00B050"/>
          </a:solidFill>
        </p:spPr>
        <p:txBody>
          <a:bodyPr wrap="square" rtlCol="0">
            <a:spAutoFit/>
          </a:bodyPr>
          <a:lstStyle/>
          <a:p>
            <a:pPr algn="ctr" defTabSz="1088543">
              <a:defRPr/>
            </a:pPr>
            <a:r>
              <a:rPr lang="fi-FI" sz="1463" b="1" dirty="0">
                <a:solidFill>
                  <a:srgbClr val="FFFFFF"/>
                </a:solidFill>
                <a:latin typeface="Calibri" panose="020F0502020204030204"/>
              </a:rPr>
              <a:t>Asiakkaille ja muille sidosryhmille tuotettu taloudellinen tai muu arvo, esim. energiatehokkuus –&gt; taloudellista arvoa </a:t>
            </a:r>
          </a:p>
        </p:txBody>
      </p:sp>
      <p:sp>
        <p:nvSpPr>
          <p:cNvPr id="21" name="TextBox 20">
            <a:extLst>
              <a:ext uri="{FF2B5EF4-FFF2-40B4-BE49-F238E27FC236}">
                <a16:creationId xmlns:a16="http://schemas.microsoft.com/office/drawing/2014/main" id="{38A471C1-4E98-9A32-67D3-F1EFA5401E2E}"/>
              </a:ext>
            </a:extLst>
          </p:cNvPr>
          <p:cNvSpPr txBox="1"/>
          <p:nvPr/>
        </p:nvSpPr>
        <p:spPr>
          <a:xfrm>
            <a:off x="5332413" y="5403594"/>
            <a:ext cx="5230368" cy="767711"/>
          </a:xfrm>
          <a:prstGeom prst="rect">
            <a:avLst/>
          </a:prstGeom>
          <a:solidFill>
            <a:srgbClr val="00B0F0"/>
          </a:solidFill>
        </p:spPr>
        <p:txBody>
          <a:bodyPr wrap="square" rtlCol="0">
            <a:spAutoFit/>
          </a:bodyPr>
          <a:lstStyle/>
          <a:p>
            <a:pPr algn="ctr" defTabSz="1088543">
              <a:defRPr/>
            </a:pPr>
            <a:r>
              <a:rPr lang="fi-FI" sz="1463" b="1">
                <a:solidFill>
                  <a:srgbClr val="FFFFFF"/>
                </a:solidFill>
                <a:latin typeface="Calibri" panose="020F0502020204030204"/>
              </a:rPr>
              <a:t>M</a:t>
            </a:r>
            <a:r>
              <a:rPr lang="fi-FI" sz="1463" b="1" err="1">
                <a:solidFill>
                  <a:srgbClr val="FFFFFF"/>
                </a:solidFill>
                <a:latin typeface="Calibri" panose="020F0502020204030204"/>
              </a:rPr>
              <a:t>ahdollisuudet</a:t>
            </a:r>
            <a:r>
              <a:rPr lang="fi-FI" sz="1463" b="1">
                <a:solidFill>
                  <a:srgbClr val="FFFFFF"/>
                </a:solidFill>
                <a:latin typeface="Calibri" panose="020F0502020204030204"/>
              </a:rPr>
              <a:t>; uudet tavat toimia, asiakkuudet, kumppanuudet, tunnistetun turhan (</a:t>
            </a:r>
            <a:r>
              <a:rPr lang="fi-FI" sz="1463" b="1" err="1">
                <a:solidFill>
                  <a:srgbClr val="FFFFFF"/>
                </a:solidFill>
                <a:latin typeface="Calibri" panose="020F0502020204030204"/>
              </a:rPr>
              <a:t>waste</a:t>
            </a:r>
            <a:r>
              <a:rPr lang="fi-FI" sz="1463" b="1">
                <a:solidFill>
                  <a:srgbClr val="FFFFFF"/>
                </a:solidFill>
                <a:latin typeface="Calibri" panose="020F0502020204030204"/>
              </a:rPr>
              <a:t>) hyödyntäminen, negatiivisesta arvosta positiivista  arvoa</a:t>
            </a:r>
          </a:p>
        </p:txBody>
      </p:sp>
      <p:sp>
        <p:nvSpPr>
          <p:cNvPr id="2" name="TextBox 1">
            <a:extLst>
              <a:ext uri="{FF2B5EF4-FFF2-40B4-BE49-F238E27FC236}">
                <a16:creationId xmlns:a16="http://schemas.microsoft.com/office/drawing/2014/main" id="{BE146376-BF89-9E40-5C05-1406EC030DA1}"/>
              </a:ext>
            </a:extLst>
          </p:cNvPr>
          <p:cNvSpPr txBox="1"/>
          <p:nvPr/>
        </p:nvSpPr>
        <p:spPr>
          <a:xfrm>
            <a:off x="7740200" y="6324203"/>
            <a:ext cx="3753976" cy="338554"/>
          </a:xfrm>
          <a:prstGeom prst="rect">
            <a:avLst/>
          </a:prstGeom>
          <a:noFill/>
        </p:spPr>
        <p:txBody>
          <a:bodyPr wrap="none" rtlCol="0">
            <a:spAutoFit/>
          </a:bodyPr>
          <a:lstStyle/>
          <a:p>
            <a:pPr defTabSz="1088543"/>
            <a:r>
              <a:rPr lang="fi-FI" sz="1600" b="1">
                <a:solidFill>
                  <a:srgbClr val="323130"/>
                </a:solidFill>
                <a:latin typeface="Segoe UI" panose="020B0502040204020203" pitchFamily="34" charset="0"/>
              </a:rPr>
              <a:t>CC-BY-SA </a:t>
            </a:r>
            <a:r>
              <a:rPr lang="fi-FI" sz="1600" err="1">
                <a:solidFill>
                  <a:srgbClr val="000000"/>
                </a:solidFill>
                <a:latin typeface="Calibri" panose="020F0502020204030204"/>
              </a:rPr>
              <a:t>UASLaurea</a:t>
            </a:r>
            <a:r>
              <a:rPr lang="fi-FI" sz="1600">
                <a:solidFill>
                  <a:srgbClr val="000000"/>
                </a:solidFill>
                <a:latin typeface="Calibri" panose="020F0502020204030204"/>
              </a:rPr>
              <a:t> / Markku Anttonen </a:t>
            </a:r>
          </a:p>
        </p:txBody>
      </p:sp>
    </p:spTree>
    <p:extLst>
      <p:ext uri="{BB962C8B-B14F-4D97-AF65-F5344CB8AC3E}">
        <p14:creationId xmlns:p14="http://schemas.microsoft.com/office/powerpoint/2010/main" val="2118799432"/>
      </p:ext>
    </p:extLst>
  </p:cSld>
  <p:clrMapOvr>
    <a:masterClrMapping/>
  </p:clrMapOvr>
  <mc:AlternateContent xmlns:mc="http://schemas.openxmlformats.org/markup-compatibility/2006" xmlns:p14="http://schemas.microsoft.com/office/powerpoint/2010/main">
    <mc:Choice Requires="p14">
      <p:transition spd="slow" p14:dur="2000" advTm="307043"/>
    </mc:Choice>
    <mc:Fallback xmlns="">
      <p:transition spd="slow" advTm="30704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DAB1BD-F424-98A5-77FC-F6B54284DD04}"/>
              </a:ext>
            </a:extLst>
          </p:cNvPr>
          <p:cNvPicPr>
            <a:picLocks noChangeAspect="1"/>
          </p:cNvPicPr>
          <p:nvPr/>
        </p:nvPicPr>
        <p:blipFill>
          <a:blip r:embed="rId3"/>
          <a:stretch>
            <a:fillRect/>
          </a:stretch>
        </p:blipFill>
        <p:spPr>
          <a:xfrm>
            <a:off x="3815357" y="87738"/>
            <a:ext cx="5457665" cy="5877485"/>
          </a:xfrm>
          <a:prstGeom prst="rect">
            <a:avLst/>
          </a:prstGeom>
        </p:spPr>
      </p:pic>
      <p:sp>
        <p:nvSpPr>
          <p:cNvPr id="4" name="TextBox 3"/>
          <p:cNvSpPr txBox="1"/>
          <p:nvPr/>
        </p:nvSpPr>
        <p:spPr>
          <a:xfrm>
            <a:off x="118709" y="6124755"/>
            <a:ext cx="7704944" cy="584775"/>
          </a:xfrm>
          <a:prstGeom prst="rect">
            <a:avLst/>
          </a:prstGeom>
          <a:noFill/>
        </p:spPr>
        <p:txBody>
          <a:bodyPr wrap="square" rtlCol="0">
            <a:spAutoFit/>
          </a:bodyPr>
          <a:lstStyle/>
          <a:p>
            <a:pPr defTabSz="1088543"/>
            <a:r>
              <a:rPr lang="en-GB" sz="1600" dirty="0">
                <a:solidFill>
                  <a:srgbClr val="000000"/>
                </a:solidFill>
                <a:latin typeface="Calibri" panose="020F0502020204030204"/>
              </a:rPr>
              <a:t>Lähde: </a:t>
            </a:r>
            <a:r>
              <a:rPr lang="en-GB" sz="1600" dirty="0" err="1">
                <a:solidFill>
                  <a:srgbClr val="000000"/>
                </a:solidFill>
                <a:latin typeface="Calibri" panose="020F0502020204030204"/>
              </a:rPr>
              <a:t>Bocken</a:t>
            </a:r>
            <a:r>
              <a:rPr lang="en-GB" sz="1600" dirty="0">
                <a:solidFill>
                  <a:srgbClr val="000000"/>
                </a:solidFill>
                <a:latin typeface="Calibri" panose="020F0502020204030204"/>
              </a:rPr>
              <a:t>, N., Short, S. Rana, P. &amp; Evans, S. (2013) A value mapping tool for sustainable business modelling. Corporate Governance 135): 482-497.</a:t>
            </a:r>
          </a:p>
        </p:txBody>
      </p:sp>
      <p:sp>
        <p:nvSpPr>
          <p:cNvPr id="16" name="TextBox 15">
            <a:extLst>
              <a:ext uri="{FF2B5EF4-FFF2-40B4-BE49-F238E27FC236}">
                <a16:creationId xmlns:a16="http://schemas.microsoft.com/office/drawing/2014/main" id="{C0D1F3E6-6DE0-8162-E0F8-F4B67C9C1B87}"/>
              </a:ext>
            </a:extLst>
          </p:cNvPr>
          <p:cNvSpPr txBox="1"/>
          <p:nvPr/>
        </p:nvSpPr>
        <p:spPr>
          <a:xfrm>
            <a:off x="9259261" y="346650"/>
            <a:ext cx="2397347" cy="954107"/>
          </a:xfrm>
          <a:prstGeom prst="rect">
            <a:avLst/>
          </a:prstGeom>
          <a:noFill/>
        </p:spPr>
        <p:txBody>
          <a:bodyPr wrap="square" rtlCol="0">
            <a:spAutoFit/>
          </a:bodyPr>
          <a:lstStyle/>
          <a:p>
            <a:pPr algn="ctr" defTabSz="1088543"/>
            <a:r>
              <a:rPr lang="fi-FI" sz="1400" b="1" dirty="0">
                <a:solidFill>
                  <a:srgbClr val="000000"/>
                </a:solidFill>
                <a:latin typeface="Calibri" panose="020F0502020204030204"/>
              </a:rPr>
              <a:t>Ympäristö</a:t>
            </a:r>
          </a:p>
          <a:p>
            <a:pPr algn="ctr" defTabSz="1088543"/>
            <a:r>
              <a:rPr lang="fi-FI" sz="1400" dirty="0">
                <a:solidFill>
                  <a:srgbClr val="000000"/>
                </a:solidFill>
                <a:latin typeface="Calibri" panose="020F0502020204030204"/>
              </a:rPr>
              <a:t>Luontoarvot, ympäristöhyödyt – </a:t>
            </a:r>
            <a:r>
              <a:rPr lang="fi-FI" sz="1400" dirty="0" err="1">
                <a:solidFill>
                  <a:srgbClr val="000000"/>
                </a:solidFill>
                <a:latin typeface="Calibri" panose="020F0502020204030204"/>
              </a:rPr>
              <a:t>regenaratiivisuus</a:t>
            </a:r>
            <a:r>
              <a:rPr lang="fi-FI" sz="1400" dirty="0">
                <a:solidFill>
                  <a:srgbClr val="000000"/>
                </a:solidFill>
                <a:latin typeface="Calibri" panose="020F0502020204030204"/>
              </a:rPr>
              <a:t>, haitalliset vaikutukset</a:t>
            </a:r>
          </a:p>
        </p:txBody>
      </p:sp>
      <p:sp>
        <p:nvSpPr>
          <p:cNvPr id="17" name="TextBox 16">
            <a:extLst>
              <a:ext uri="{FF2B5EF4-FFF2-40B4-BE49-F238E27FC236}">
                <a16:creationId xmlns:a16="http://schemas.microsoft.com/office/drawing/2014/main" id="{DCEB2329-1F4A-46D4-36A0-9D8481C5F34B}"/>
              </a:ext>
            </a:extLst>
          </p:cNvPr>
          <p:cNvSpPr txBox="1"/>
          <p:nvPr/>
        </p:nvSpPr>
        <p:spPr>
          <a:xfrm>
            <a:off x="9259261" y="4675384"/>
            <a:ext cx="2397347" cy="954107"/>
          </a:xfrm>
          <a:prstGeom prst="rect">
            <a:avLst/>
          </a:prstGeom>
          <a:noFill/>
        </p:spPr>
        <p:txBody>
          <a:bodyPr wrap="square" rtlCol="0">
            <a:spAutoFit/>
          </a:bodyPr>
          <a:lstStyle/>
          <a:p>
            <a:pPr algn="ctr" defTabSz="1088543"/>
            <a:r>
              <a:rPr lang="fi-FI" sz="1400" b="1" dirty="0">
                <a:solidFill>
                  <a:srgbClr val="000000"/>
                </a:solidFill>
                <a:latin typeface="Calibri" panose="020F0502020204030204"/>
              </a:rPr>
              <a:t>Asiakkaat</a:t>
            </a:r>
          </a:p>
          <a:p>
            <a:pPr algn="ctr" defTabSz="1088543"/>
            <a:r>
              <a:rPr lang="fi-FI" sz="1400" dirty="0">
                <a:solidFill>
                  <a:srgbClr val="000000"/>
                </a:solidFill>
                <a:latin typeface="Calibri" panose="020F0502020204030204"/>
              </a:rPr>
              <a:t>Käyttöarvo; koetut ja todelliset hyödyt sekä vaikutukset</a:t>
            </a:r>
          </a:p>
        </p:txBody>
      </p:sp>
      <p:sp>
        <p:nvSpPr>
          <p:cNvPr id="18" name="TextBox 17">
            <a:extLst>
              <a:ext uri="{FF2B5EF4-FFF2-40B4-BE49-F238E27FC236}">
                <a16:creationId xmlns:a16="http://schemas.microsoft.com/office/drawing/2014/main" id="{533DD690-FCF9-ECA6-8E23-B8ACC6DABA61}"/>
              </a:ext>
            </a:extLst>
          </p:cNvPr>
          <p:cNvSpPr txBox="1"/>
          <p:nvPr/>
        </p:nvSpPr>
        <p:spPr>
          <a:xfrm>
            <a:off x="1285702" y="4259285"/>
            <a:ext cx="2397347" cy="1384995"/>
          </a:xfrm>
          <a:prstGeom prst="rect">
            <a:avLst/>
          </a:prstGeom>
          <a:noFill/>
        </p:spPr>
        <p:txBody>
          <a:bodyPr wrap="square" rtlCol="0">
            <a:spAutoFit/>
          </a:bodyPr>
          <a:lstStyle/>
          <a:p>
            <a:pPr algn="ctr" defTabSz="1088543"/>
            <a:r>
              <a:rPr lang="fi-FI" sz="1400" b="1" dirty="0">
                <a:solidFill>
                  <a:srgbClr val="000000"/>
                </a:solidFill>
                <a:latin typeface="Calibri" panose="020F0502020204030204"/>
              </a:rPr>
              <a:t>Verkoston toimijat </a:t>
            </a:r>
          </a:p>
          <a:p>
            <a:pPr algn="ctr" defTabSz="1088543"/>
            <a:r>
              <a:rPr lang="fi-FI" sz="1400" dirty="0">
                <a:solidFill>
                  <a:srgbClr val="000000"/>
                </a:solidFill>
                <a:latin typeface="Calibri" panose="020F0502020204030204"/>
              </a:rPr>
              <a:t>Transaktioarvo eri sidosryhmille kuten tavaran toimittajille, kumppaneille, jakelijoille, tutkimuslaitoksille ja medialle</a:t>
            </a:r>
          </a:p>
        </p:txBody>
      </p:sp>
      <p:sp>
        <p:nvSpPr>
          <p:cNvPr id="19" name="TextBox 18">
            <a:extLst>
              <a:ext uri="{FF2B5EF4-FFF2-40B4-BE49-F238E27FC236}">
                <a16:creationId xmlns:a16="http://schemas.microsoft.com/office/drawing/2014/main" id="{701961AC-56F8-1D34-7D98-565FEC8A6AD0}"/>
              </a:ext>
            </a:extLst>
          </p:cNvPr>
          <p:cNvSpPr txBox="1"/>
          <p:nvPr/>
        </p:nvSpPr>
        <p:spPr>
          <a:xfrm>
            <a:off x="9259261" y="2633643"/>
            <a:ext cx="2397347" cy="954107"/>
          </a:xfrm>
          <a:prstGeom prst="rect">
            <a:avLst/>
          </a:prstGeom>
          <a:noFill/>
        </p:spPr>
        <p:txBody>
          <a:bodyPr wrap="square" rtlCol="0">
            <a:spAutoFit/>
          </a:bodyPr>
          <a:lstStyle/>
          <a:p>
            <a:pPr algn="ctr" defTabSz="1088543"/>
            <a:r>
              <a:rPr lang="fi-FI" sz="1400" b="1" dirty="0">
                <a:solidFill>
                  <a:srgbClr val="000000"/>
                </a:solidFill>
                <a:latin typeface="Calibri" panose="020F0502020204030204"/>
              </a:rPr>
              <a:t>Yhteiskunta</a:t>
            </a:r>
          </a:p>
          <a:p>
            <a:pPr algn="ctr" defTabSz="1088543"/>
            <a:r>
              <a:rPr lang="fi-FI" sz="1400" dirty="0">
                <a:solidFill>
                  <a:srgbClr val="000000"/>
                </a:solidFill>
                <a:latin typeface="Calibri" panose="020F0502020204030204"/>
              </a:rPr>
              <a:t>Sosiaalinen arvo, yhteiskunnalliset hyödyt ja haitalliset vaikutukset</a:t>
            </a:r>
          </a:p>
        </p:txBody>
      </p:sp>
      <p:sp>
        <p:nvSpPr>
          <p:cNvPr id="22" name="TextBox 21">
            <a:extLst>
              <a:ext uri="{FF2B5EF4-FFF2-40B4-BE49-F238E27FC236}">
                <a16:creationId xmlns:a16="http://schemas.microsoft.com/office/drawing/2014/main" id="{9730228D-3805-A926-9498-BC01BDD211E7}"/>
              </a:ext>
            </a:extLst>
          </p:cNvPr>
          <p:cNvSpPr txBox="1"/>
          <p:nvPr/>
        </p:nvSpPr>
        <p:spPr>
          <a:xfrm>
            <a:off x="8329983" y="6247866"/>
            <a:ext cx="3753976" cy="338554"/>
          </a:xfrm>
          <a:prstGeom prst="rect">
            <a:avLst/>
          </a:prstGeom>
          <a:noFill/>
        </p:spPr>
        <p:txBody>
          <a:bodyPr wrap="none" rtlCol="0">
            <a:spAutoFit/>
          </a:bodyPr>
          <a:lstStyle/>
          <a:p>
            <a:pPr defTabSz="1088543"/>
            <a:r>
              <a:rPr lang="fi-FI" sz="1600" b="1">
                <a:solidFill>
                  <a:srgbClr val="323130"/>
                </a:solidFill>
                <a:latin typeface="Segoe UI" panose="020B0502040204020203" pitchFamily="34" charset="0"/>
              </a:rPr>
              <a:t>CC-BY-SA </a:t>
            </a:r>
            <a:r>
              <a:rPr lang="fi-FI" sz="1600" err="1">
                <a:solidFill>
                  <a:srgbClr val="000000"/>
                </a:solidFill>
                <a:latin typeface="Calibri" panose="020F0502020204030204"/>
              </a:rPr>
              <a:t>UASLaurea</a:t>
            </a:r>
            <a:r>
              <a:rPr lang="fi-FI" sz="1600">
                <a:solidFill>
                  <a:srgbClr val="000000"/>
                </a:solidFill>
                <a:latin typeface="Calibri" panose="020F0502020204030204"/>
              </a:rPr>
              <a:t> / Markku Anttonen </a:t>
            </a:r>
          </a:p>
        </p:txBody>
      </p:sp>
      <p:sp>
        <p:nvSpPr>
          <p:cNvPr id="13" name="TextBox 12">
            <a:extLst>
              <a:ext uri="{FF2B5EF4-FFF2-40B4-BE49-F238E27FC236}">
                <a16:creationId xmlns:a16="http://schemas.microsoft.com/office/drawing/2014/main" id="{93586FC3-ED9F-B68C-41F9-C2FBD700B862}"/>
              </a:ext>
            </a:extLst>
          </p:cNvPr>
          <p:cNvSpPr txBox="1"/>
          <p:nvPr/>
        </p:nvSpPr>
        <p:spPr>
          <a:xfrm rot="16200000">
            <a:off x="5849975" y="1469461"/>
            <a:ext cx="1369619" cy="338554"/>
          </a:xfrm>
          <a:prstGeom prst="rect">
            <a:avLst/>
          </a:prstGeom>
          <a:solidFill>
            <a:srgbClr val="FFD757"/>
          </a:solidFill>
        </p:spPr>
        <p:txBody>
          <a:bodyPr wrap="square">
            <a:spAutoFit/>
          </a:bodyPr>
          <a:lstStyle/>
          <a:p>
            <a:pPr algn="r"/>
            <a:r>
              <a:rPr lang="fi-FI" sz="1600" b="1" dirty="0">
                <a:solidFill>
                  <a:schemeClr val="bg1"/>
                </a:solidFill>
                <a:latin typeface="Calibri" panose="020F0502020204030204"/>
              </a:rPr>
              <a:t>Tarkoitus</a:t>
            </a:r>
            <a:endParaRPr lang="fi-FI" sz="1600" dirty="0">
              <a:solidFill>
                <a:schemeClr val="bg1"/>
              </a:solidFill>
            </a:endParaRPr>
          </a:p>
        </p:txBody>
      </p:sp>
      <p:sp>
        <p:nvSpPr>
          <p:cNvPr id="21" name="TextBox 20">
            <a:extLst>
              <a:ext uri="{FF2B5EF4-FFF2-40B4-BE49-F238E27FC236}">
                <a16:creationId xmlns:a16="http://schemas.microsoft.com/office/drawing/2014/main" id="{E2D63C57-4DDF-8EDC-6F2E-CF36DCC32C2B}"/>
              </a:ext>
            </a:extLst>
          </p:cNvPr>
          <p:cNvSpPr txBox="1"/>
          <p:nvPr/>
        </p:nvSpPr>
        <p:spPr>
          <a:xfrm>
            <a:off x="936076" y="715982"/>
            <a:ext cx="2085857" cy="584775"/>
          </a:xfrm>
          <a:prstGeom prst="rect">
            <a:avLst/>
          </a:prstGeom>
          <a:solidFill>
            <a:srgbClr val="00B050">
              <a:alpha val="69804"/>
            </a:srgbClr>
          </a:solidFill>
        </p:spPr>
        <p:txBody>
          <a:bodyPr wrap="square">
            <a:spAutoFit/>
          </a:bodyPr>
          <a:lstStyle/>
          <a:p>
            <a:r>
              <a:rPr lang="fi-FI" sz="1600" b="1">
                <a:solidFill>
                  <a:schemeClr val="bg1"/>
                </a:solidFill>
                <a:latin typeface="Calibri" panose="020F0502020204030204"/>
              </a:rPr>
              <a:t>Tuotettu arvo, nykyinen arvolupaus</a:t>
            </a:r>
            <a:endParaRPr lang="fi-FI" sz="1600">
              <a:solidFill>
                <a:schemeClr val="bg1"/>
              </a:solidFill>
            </a:endParaRPr>
          </a:p>
        </p:txBody>
      </p:sp>
      <p:sp>
        <p:nvSpPr>
          <p:cNvPr id="27" name="TextBox 26">
            <a:extLst>
              <a:ext uri="{FF2B5EF4-FFF2-40B4-BE49-F238E27FC236}">
                <a16:creationId xmlns:a16="http://schemas.microsoft.com/office/drawing/2014/main" id="{F90E4DDD-2C16-E34A-A224-444FFABE7545}"/>
              </a:ext>
            </a:extLst>
          </p:cNvPr>
          <p:cNvSpPr txBox="1"/>
          <p:nvPr/>
        </p:nvSpPr>
        <p:spPr>
          <a:xfrm>
            <a:off x="635539" y="1581798"/>
            <a:ext cx="2849760" cy="584775"/>
          </a:xfrm>
          <a:prstGeom prst="rect">
            <a:avLst/>
          </a:prstGeom>
          <a:solidFill>
            <a:srgbClr val="FF5EE9">
              <a:alpha val="69804"/>
            </a:srgbClr>
          </a:solidFill>
        </p:spPr>
        <p:txBody>
          <a:bodyPr wrap="square">
            <a:spAutoFit/>
          </a:bodyPr>
          <a:lstStyle/>
          <a:p>
            <a:r>
              <a:rPr lang="fi-FI" sz="1600" b="1">
                <a:solidFill>
                  <a:schemeClr val="bg1"/>
                </a:solidFill>
                <a:latin typeface="Calibri" panose="020F0502020204030204"/>
              </a:rPr>
              <a:t>Menetetty, sieppaamatta jäänyt arvo</a:t>
            </a:r>
            <a:endParaRPr lang="fi-FI" sz="1600">
              <a:solidFill>
                <a:schemeClr val="bg1"/>
              </a:solidFill>
            </a:endParaRPr>
          </a:p>
        </p:txBody>
      </p:sp>
      <p:sp>
        <p:nvSpPr>
          <p:cNvPr id="29" name="TextBox 28">
            <a:extLst>
              <a:ext uri="{FF2B5EF4-FFF2-40B4-BE49-F238E27FC236}">
                <a16:creationId xmlns:a16="http://schemas.microsoft.com/office/drawing/2014/main" id="{EC4F6C9B-97E7-1B8F-4313-06BE5C83521A}"/>
              </a:ext>
            </a:extLst>
          </p:cNvPr>
          <p:cNvSpPr txBox="1"/>
          <p:nvPr/>
        </p:nvSpPr>
        <p:spPr>
          <a:xfrm>
            <a:off x="87386" y="2513400"/>
            <a:ext cx="3783239" cy="954300"/>
          </a:xfrm>
          <a:prstGeom prst="rect">
            <a:avLst/>
          </a:prstGeom>
          <a:solidFill>
            <a:srgbClr val="00B0F0">
              <a:alpha val="69804"/>
            </a:srgbClr>
          </a:solidFill>
        </p:spPr>
        <p:txBody>
          <a:bodyPr wrap="square">
            <a:spAutoFit/>
          </a:bodyPr>
          <a:lstStyle/>
          <a:p>
            <a:r>
              <a:rPr lang="fi-FI" sz="1867" b="1">
                <a:solidFill>
                  <a:schemeClr val="bg1"/>
                </a:solidFill>
                <a:latin typeface="Calibri" panose="020F0502020204030204"/>
              </a:rPr>
              <a:t>Arvonluonnin mahdollisuudet – uutta arvoa, uudet toimintatavat ja kumppanuudet</a:t>
            </a:r>
            <a:endParaRPr lang="fi-FI" sz="2400">
              <a:solidFill>
                <a:schemeClr val="bg1"/>
              </a:solidFill>
            </a:endParaRPr>
          </a:p>
        </p:txBody>
      </p:sp>
      <p:cxnSp>
        <p:nvCxnSpPr>
          <p:cNvPr id="31" name="Straight Arrow Connector 30">
            <a:extLst>
              <a:ext uri="{FF2B5EF4-FFF2-40B4-BE49-F238E27FC236}">
                <a16:creationId xmlns:a16="http://schemas.microsoft.com/office/drawing/2014/main" id="{304714C0-F236-EB2E-2C1E-AF5ED9A45ADE}"/>
              </a:ext>
            </a:extLst>
          </p:cNvPr>
          <p:cNvCxnSpPr>
            <a:stCxn id="21" idx="3"/>
          </p:cNvCxnSpPr>
          <p:nvPr/>
        </p:nvCxnSpPr>
        <p:spPr>
          <a:xfrm>
            <a:off x="3021933" y="1008370"/>
            <a:ext cx="3419663" cy="237441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C53AA0E-1624-EA69-17AB-D0042643ECB2}"/>
              </a:ext>
            </a:extLst>
          </p:cNvPr>
          <p:cNvCxnSpPr>
            <a:stCxn id="27" idx="3"/>
          </p:cNvCxnSpPr>
          <p:nvPr/>
        </p:nvCxnSpPr>
        <p:spPr>
          <a:xfrm>
            <a:off x="3485299" y="1874186"/>
            <a:ext cx="2751112" cy="24415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B83DBAC-CBEE-A3C1-77F7-0063AE738196}"/>
              </a:ext>
            </a:extLst>
          </p:cNvPr>
          <p:cNvCxnSpPr>
            <a:stCxn id="29" idx="3"/>
          </p:cNvCxnSpPr>
          <p:nvPr/>
        </p:nvCxnSpPr>
        <p:spPr>
          <a:xfrm>
            <a:off x="3870625" y="2990550"/>
            <a:ext cx="3099316" cy="2365544"/>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45A4354-2F2C-A2C1-F6FA-70933135AA99}"/>
              </a:ext>
            </a:extLst>
          </p:cNvPr>
          <p:cNvSpPr txBox="1"/>
          <p:nvPr/>
        </p:nvSpPr>
        <p:spPr>
          <a:xfrm>
            <a:off x="6423987" y="2127568"/>
            <a:ext cx="202541" cy="338554"/>
          </a:xfrm>
          <a:prstGeom prst="rect">
            <a:avLst/>
          </a:prstGeom>
          <a:solidFill>
            <a:srgbClr val="FFD757"/>
          </a:solidFill>
        </p:spPr>
        <p:txBody>
          <a:bodyPr wrap="square">
            <a:spAutoFit/>
          </a:bodyPr>
          <a:lstStyle/>
          <a:p>
            <a:pPr algn="r"/>
            <a:endParaRPr lang="fi-FI" sz="1600" dirty="0">
              <a:solidFill>
                <a:schemeClr val="bg1"/>
              </a:solidFill>
            </a:endParaRPr>
          </a:p>
        </p:txBody>
      </p:sp>
    </p:spTree>
    <p:extLst>
      <p:ext uri="{BB962C8B-B14F-4D97-AF65-F5344CB8AC3E}">
        <p14:creationId xmlns:p14="http://schemas.microsoft.com/office/powerpoint/2010/main" val="1136478901"/>
      </p:ext>
    </p:extLst>
  </p:cSld>
  <p:clrMapOvr>
    <a:masterClrMapping/>
  </p:clrMapOvr>
  <mc:AlternateContent xmlns:mc="http://schemas.openxmlformats.org/markup-compatibility/2006" xmlns:p14="http://schemas.microsoft.com/office/powerpoint/2010/main">
    <mc:Choice Requires="p14">
      <p:transition spd="slow" p14:dur="2000" advTm="193282"/>
    </mc:Choice>
    <mc:Fallback xmlns="">
      <p:transition spd="slow" advTm="1932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A333CD-FFAC-6AB3-DF94-030DC9AEB39B}"/>
              </a:ext>
            </a:extLst>
          </p:cNvPr>
          <p:cNvSpPr txBox="1"/>
          <p:nvPr/>
        </p:nvSpPr>
        <p:spPr>
          <a:xfrm>
            <a:off x="2727325" y="2290286"/>
            <a:ext cx="1854883" cy="2215991"/>
          </a:xfrm>
          <a:prstGeom prst="rect">
            <a:avLst/>
          </a:prstGeom>
          <a:solidFill>
            <a:schemeClr val="accent5">
              <a:lumMod val="20000"/>
              <a:lumOff val="80000"/>
            </a:schemeClr>
          </a:solidFill>
          <a:ln>
            <a:solidFill>
              <a:srgbClr val="4472C4"/>
            </a:solidFill>
            <a:prstDash val="dash"/>
          </a:ln>
        </p:spPr>
        <p:txBody>
          <a:bodyPr wrap="square" rtlCol="0">
            <a:spAutoFit/>
          </a:bodyPr>
          <a:lstStyle/>
          <a:p>
            <a:pPr defTabSz="1088543"/>
            <a:r>
              <a:rPr lang="fi-FI" sz="1400" b="1" dirty="0">
                <a:solidFill>
                  <a:srgbClr val="000000"/>
                </a:solidFill>
                <a:latin typeface="Calibri" panose="020F0502020204030204"/>
              </a:rPr>
              <a:t>Menetetyn arvon tunnistaminen</a:t>
            </a:r>
          </a:p>
          <a:p>
            <a:pPr marL="285744" indent="-285744" defTabSz="1088543">
              <a:buFont typeface="Arial" panose="020B0604020202020204" pitchFamily="34" charset="0"/>
              <a:buChar char="•"/>
            </a:pPr>
            <a:r>
              <a:rPr lang="fi-FI" sz="1200" dirty="0">
                <a:solidFill>
                  <a:srgbClr val="000000"/>
                </a:solidFill>
                <a:latin typeface="Calibri" panose="020F0502020204030204"/>
              </a:rPr>
              <a:t>Arvoylijäämä (</a:t>
            </a:r>
            <a:r>
              <a:rPr lang="fi-FI" sz="1200" dirty="0" err="1">
                <a:solidFill>
                  <a:srgbClr val="000000"/>
                </a:solidFill>
                <a:latin typeface="Calibri" panose="020F0502020204030204"/>
              </a:rPr>
              <a:t>value</a:t>
            </a:r>
            <a:r>
              <a:rPr lang="fi-FI" sz="1200" dirty="0">
                <a:solidFill>
                  <a:srgbClr val="000000"/>
                </a:solidFill>
                <a:latin typeface="Calibri" panose="020F0502020204030204"/>
              </a:rPr>
              <a:t> </a:t>
            </a:r>
            <a:r>
              <a:rPr lang="fi-FI" sz="1200" dirty="0" err="1">
                <a:solidFill>
                  <a:srgbClr val="000000"/>
                </a:solidFill>
                <a:latin typeface="Calibri" panose="020F0502020204030204"/>
              </a:rPr>
              <a:t>surplus</a:t>
            </a:r>
            <a:r>
              <a:rPr lang="fi-FI" sz="1200" dirty="0">
                <a:solidFill>
                  <a:srgbClr val="000000"/>
                </a:solidFill>
                <a:latin typeface="Calibri" panose="020F0502020204030204"/>
              </a:rPr>
              <a:t>)</a:t>
            </a:r>
          </a:p>
          <a:p>
            <a:pPr marL="285744" indent="-285744" defTabSz="1088543">
              <a:buFont typeface="Arial" panose="020B0604020202020204" pitchFamily="34" charset="0"/>
              <a:buChar char="•"/>
            </a:pPr>
            <a:r>
              <a:rPr lang="fi-FI" sz="1200" dirty="0">
                <a:solidFill>
                  <a:srgbClr val="000000"/>
                </a:solidFill>
                <a:latin typeface="Calibri" panose="020F0502020204030204"/>
              </a:rPr>
              <a:t>Ei arvonluontia (</a:t>
            </a:r>
            <a:r>
              <a:rPr lang="fi-FI" sz="1200" dirty="0" err="1">
                <a:solidFill>
                  <a:srgbClr val="000000"/>
                </a:solidFill>
                <a:latin typeface="Calibri" panose="020F0502020204030204"/>
              </a:rPr>
              <a:t>value</a:t>
            </a:r>
            <a:r>
              <a:rPr lang="fi-FI" sz="1200" dirty="0">
                <a:solidFill>
                  <a:srgbClr val="000000"/>
                </a:solidFill>
                <a:latin typeface="Calibri" panose="020F0502020204030204"/>
              </a:rPr>
              <a:t> </a:t>
            </a:r>
            <a:r>
              <a:rPr lang="fi-FI" sz="1200" dirty="0" err="1">
                <a:solidFill>
                  <a:srgbClr val="000000"/>
                </a:solidFill>
                <a:latin typeface="Calibri" panose="020F0502020204030204"/>
              </a:rPr>
              <a:t>absence</a:t>
            </a:r>
            <a:r>
              <a:rPr lang="fi-FI" sz="1200" dirty="0">
                <a:solidFill>
                  <a:srgbClr val="000000"/>
                </a:solidFill>
                <a:latin typeface="Calibri" panose="020F0502020204030204"/>
              </a:rPr>
              <a:t>)</a:t>
            </a:r>
          </a:p>
          <a:p>
            <a:pPr marL="285744" indent="-285744" defTabSz="1088543">
              <a:buFont typeface="Arial" panose="020B0604020202020204" pitchFamily="34" charset="0"/>
              <a:buChar char="•"/>
            </a:pPr>
            <a:r>
              <a:rPr lang="fi-FI" sz="1200" dirty="0">
                <a:solidFill>
                  <a:srgbClr val="000000"/>
                </a:solidFill>
                <a:latin typeface="Calibri" panose="020F0502020204030204"/>
              </a:rPr>
              <a:t>Negatiivinen arvo (</a:t>
            </a:r>
            <a:r>
              <a:rPr lang="fi-FI" sz="1200" dirty="0" err="1">
                <a:solidFill>
                  <a:srgbClr val="000000"/>
                </a:solidFill>
                <a:latin typeface="Calibri" panose="020F0502020204030204"/>
              </a:rPr>
              <a:t>value</a:t>
            </a:r>
            <a:r>
              <a:rPr lang="fi-FI" sz="1200" dirty="0">
                <a:solidFill>
                  <a:srgbClr val="000000"/>
                </a:solidFill>
                <a:latin typeface="Calibri" panose="020F0502020204030204"/>
              </a:rPr>
              <a:t> </a:t>
            </a:r>
            <a:r>
              <a:rPr lang="fi-FI" sz="1200" dirty="0" err="1">
                <a:solidFill>
                  <a:srgbClr val="000000"/>
                </a:solidFill>
                <a:latin typeface="Calibri" panose="020F0502020204030204"/>
              </a:rPr>
              <a:t>destroyed</a:t>
            </a:r>
            <a:r>
              <a:rPr lang="fi-FI" sz="1200" dirty="0">
                <a:solidFill>
                  <a:srgbClr val="000000"/>
                </a:solidFill>
                <a:latin typeface="Calibri" panose="020F0502020204030204"/>
              </a:rPr>
              <a:t>)</a:t>
            </a:r>
          </a:p>
          <a:p>
            <a:pPr marL="285744" indent="-285744" defTabSz="1088543">
              <a:buFont typeface="Arial" panose="020B0604020202020204" pitchFamily="34" charset="0"/>
              <a:buChar char="•"/>
            </a:pPr>
            <a:r>
              <a:rPr lang="fi-FI" sz="1200" dirty="0">
                <a:solidFill>
                  <a:srgbClr val="000000"/>
                </a:solidFill>
                <a:latin typeface="Calibri" panose="020F0502020204030204"/>
              </a:rPr>
              <a:t>Tiedostamaton arvo (</a:t>
            </a:r>
            <a:r>
              <a:rPr lang="fi-FI" sz="1200" dirty="0" err="1">
                <a:solidFill>
                  <a:srgbClr val="000000"/>
                </a:solidFill>
                <a:latin typeface="Calibri" panose="020F0502020204030204"/>
              </a:rPr>
              <a:t>value</a:t>
            </a:r>
            <a:r>
              <a:rPr lang="fi-FI" sz="1200" dirty="0">
                <a:solidFill>
                  <a:srgbClr val="000000"/>
                </a:solidFill>
                <a:latin typeface="Calibri" panose="020F0502020204030204"/>
              </a:rPr>
              <a:t> </a:t>
            </a:r>
            <a:r>
              <a:rPr lang="fi-FI" sz="1200" dirty="0" err="1">
                <a:solidFill>
                  <a:srgbClr val="000000"/>
                </a:solidFill>
                <a:latin typeface="Calibri" panose="020F0502020204030204"/>
              </a:rPr>
              <a:t>missed</a:t>
            </a:r>
            <a:r>
              <a:rPr lang="fi-FI" sz="1200" dirty="0">
                <a:solidFill>
                  <a:srgbClr val="000000"/>
                </a:solidFill>
                <a:latin typeface="Calibri" panose="020F0502020204030204"/>
              </a:rPr>
              <a:t>)</a:t>
            </a:r>
          </a:p>
          <a:p>
            <a:pPr marL="285744" indent="-285744" defTabSz="1088543">
              <a:buFont typeface="Arial" panose="020B0604020202020204" pitchFamily="34" charset="0"/>
              <a:buChar char="•"/>
            </a:pPr>
            <a:endParaRPr lang="fi-FI" sz="1400" dirty="0">
              <a:solidFill>
                <a:srgbClr val="000000"/>
              </a:solidFill>
              <a:latin typeface="Calibri" panose="020F0502020204030204"/>
            </a:endParaRPr>
          </a:p>
        </p:txBody>
      </p:sp>
      <p:sp>
        <p:nvSpPr>
          <p:cNvPr id="6" name="TextBox 5">
            <a:extLst>
              <a:ext uri="{FF2B5EF4-FFF2-40B4-BE49-F238E27FC236}">
                <a16:creationId xmlns:a16="http://schemas.microsoft.com/office/drawing/2014/main" id="{B8D48982-01B6-E59F-E3DF-FF890EBE6578}"/>
              </a:ext>
            </a:extLst>
          </p:cNvPr>
          <p:cNvSpPr txBox="1"/>
          <p:nvPr/>
        </p:nvSpPr>
        <p:spPr>
          <a:xfrm>
            <a:off x="4953001" y="2296181"/>
            <a:ext cx="1854883" cy="954107"/>
          </a:xfrm>
          <a:prstGeom prst="rect">
            <a:avLst/>
          </a:prstGeom>
          <a:solidFill>
            <a:schemeClr val="accent5">
              <a:lumMod val="20000"/>
              <a:lumOff val="80000"/>
            </a:schemeClr>
          </a:solidFill>
          <a:ln>
            <a:solidFill>
              <a:srgbClr val="4472C4"/>
            </a:solidFill>
            <a:prstDash val="dash"/>
          </a:ln>
        </p:spPr>
        <p:txBody>
          <a:bodyPr wrap="square" rtlCol="0">
            <a:spAutoFit/>
          </a:bodyPr>
          <a:lstStyle/>
          <a:p>
            <a:pPr defTabSz="1088543"/>
            <a:r>
              <a:rPr lang="fi-FI" sz="1400" b="1" dirty="0">
                <a:solidFill>
                  <a:srgbClr val="000000"/>
                </a:solidFill>
                <a:latin typeface="Calibri" panose="020F0502020204030204"/>
              </a:rPr>
              <a:t>Menetetyn arvon kääntäminen arvonluonnin mahdollisuuksiksi</a:t>
            </a:r>
          </a:p>
        </p:txBody>
      </p:sp>
      <p:sp>
        <p:nvSpPr>
          <p:cNvPr id="7" name="TextBox 6">
            <a:extLst>
              <a:ext uri="{FF2B5EF4-FFF2-40B4-BE49-F238E27FC236}">
                <a16:creationId xmlns:a16="http://schemas.microsoft.com/office/drawing/2014/main" id="{407E8816-783C-B271-8498-FC6760CED288}"/>
              </a:ext>
            </a:extLst>
          </p:cNvPr>
          <p:cNvSpPr txBox="1"/>
          <p:nvPr/>
        </p:nvSpPr>
        <p:spPr>
          <a:xfrm>
            <a:off x="7178679" y="2290287"/>
            <a:ext cx="1600196" cy="1846659"/>
          </a:xfrm>
          <a:prstGeom prst="rect">
            <a:avLst/>
          </a:prstGeom>
          <a:solidFill>
            <a:schemeClr val="accent5">
              <a:lumMod val="20000"/>
              <a:lumOff val="80000"/>
            </a:schemeClr>
          </a:solidFill>
          <a:ln>
            <a:solidFill>
              <a:srgbClr val="4472C4"/>
            </a:solidFill>
            <a:prstDash val="dash"/>
          </a:ln>
        </p:spPr>
        <p:txBody>
          <a:bodyPr wrap="square" rtlCol="0">
            <a:spAutoFit/>
          </a:bodyPr>
          <a:lstStyle/>
          <a:p>
            <a:pPr defTabSz="1088543"/>
            <a:r>
              <a:rPr lang="fi-FI" sz="1400" b="1" dirty="0">
                <a:solidFill>
                  <a:srgbClr val="000000"/>
                </a:solidFill>
                <a:latin typeface="Calibri" panose="020F0502020204030204"/>
              </a:rPr>
              <a:t>Mahdollisuuksien muuttaminen arvoksi</a:t>
            </a:r>
          </a:p>
          <a:p>
            <a:pPr defTabSz="1088543"/>
            <a:r>
              <a:rPr lang="fi-FI" sz="1200" dirty="0">
                <a:solidFill>
                  <a:srgbClr val="000000"/>
                </a:solidFill>
                <a:latin typeface="Calibri" panose="020F0502020204030204"/>
              </a:rPr>
              <a:t>Konkretisointi: mitä lopetamme, mitä aloitamme, tarvittavat kyvykkyydet, teknologiset ja muut ratkaisut</a:t>
            </a:r>
          </a:p>
        </p:txBody>
      </p:sp>
      <p:sp>
        <p:nvSpPr>
          <p:cNvPr id="8" name="TextBox 7">
            <a:extLst>
              <a:ext uri="{FF2B5EF4-FFF2-40B4-BE49-F238E27FC236}">
                <a16:creationId xmlns:a16="http://schemas.microsoft.com/office/drawing/2014/main" id="{B8D97EC1-BA7B-FAB3-ED3F-3294D5D3C726}"/>
              </a:ext>
            </a:extLst>
          </p:cNvPr>
          <p:cNvSpPr txBox="1"/>
          <p:nvPr/>
        </p:nvSpPr>
        <p:spPr>
          <a:xfrm>
            <a:off x="9169400" y="2290288"/>
            <a:ext cx="1854883" cy="1231106"/>
          </a:xfrm>
          <a:prstGeom prst="rect">
            <a:avLst/>
          </a:prstGeom>
          <a:solidFill>
            <a:schemeClr val="accent5">
              <a:lumMod val="20000"/>
              <a:lumOff val="80000"/>
            </a:schemeClr>
          </a:solidFill>
          <a:ln>
            <a:solidFill>
              <a:srgbClr val="4472C4"/>
            </a:solidFill>
          </a:ln>
        </p:spPr>
        <p:txBody>
          <a:bodyPr wrap="square" rtlCol="0">
            <a:spAutoFit/>
          </a:bodyPr>
          <a:lstStyle/>
          <a:p>
            <a:pPr defTabSz="1088543"/>
            <a:r>
              <a:rPr lang="fi-FI" sz="1400" b="1">
                <a:solidFill>
                  <a:srgbClr val="000000"/>
                </a:solidFill>
                <a:latin typeface="Calibri" panose="020F0502020204030204"/>
              </a:rPr>
              <a:t>Uusi liiketoimintamalli</a:t>
            </a:r>
          </a:p>
          <a:p>
            <a:pPr marL="285744" indent="-285744" defTabSz="1088543">
              <a:buFont typeface="Arial" panose="020B0604020202020204" pitchFamily="34" charset="0"/>
              <a:buChar char="•"/>
            </a:pPr>
            <a:r>
              <a:rPr lang="fi-FI" sz="1200">
                <a:solidFill>
                  <a:srgbClr val="000000"/>
                </a:solidFill>
                <a:latin typeface="Calibri" panose="020F0502020204030204"/>
              </a:rPr>
              <a:t>Uusi arvolupaus</a:t>
            </a:r>
          </a:p>
          <a:p>
            <a:pPr marL="285744" indent="-285744" defTabSz="1088543">
              <a:buFont typeface="Arial" panose="020B0604020202020204" pitchFamily="34" charset="0"/>
              <a:buChar char="•"/>
            </a:pPr>
            <a:r>
              <a:rPr lang="fi-FI" sz="1200">
                <a:solidFill>
                  <a:srgbClr val="000000"/>
                </a:solidFill>
                <a:latin typeface="Calibri" panose="020F0502020204030204"/>
              </a:rPr>
              <a:t>Uusi tapa tuottaa arvoa (</a:t>
            </a:r>
            <a:r>
              <a:rPr lang="fi-FI" sz="1200" err="1">
                <a:solidFill>
                  <a:srgbClr val="000000"/>
                </a:solidFill>
                <a:latin typeface="Calibri" panose="020F0502020204030204"/>
              </a:rPr>
              <a:t>creation</a:t>
            </a:r>
            <a:r>
              <a:rPr lang="fi-FI" sz="1200">
                <a:solidFill>
                  <a:srgbClr val="000000"/>
                </a:solidFill>
                <a:latin typeface="Calibri" panose="020F0502020204030204"/>
              </a:rPr>
              <a:t> and delivery)</a:t>
            </a:r>
          </a:p>
          <a:p>
            <a:pPr marL="285744" indent="-285744" defTabSz="1088543">
              <a:buFont typeface="Arial" panose="020B0604020202020204" pitchFamily="34" charset="0"/>
              <a:buChar char="•"/>
            </a:pPr>
            <a:r>
              <a:rPr lang="fi-FI" sz="1200">
                <a:solidFill>
                  <a:srgbClr val="000000"/>
                </a:solidFill>
                <a:latin typeface="Calibri" panose="020F0502020204030204"/>
              </a:rPr>
              <a:t> Uutta arvoa</a:t>
            </a:r>
          </a:p>
        </p:txBody>
      </p:sp>
      <p:sp>
        <p:nvSpPr>
          <p:cNvPr id="10" name="TextBox 9">
            <a:extLst>
              <a:ext uri="{FF2B5EF4-FFF2-40B4-BE49-F238E27FC236}">
                <a16:creationId xmlns:a16="http://schemas.microsoft.com/office/drawing/2014/main" id="{EEE2319B-1EED-1FF4-EACA-5DF58CC2F460}"/>
              </a:ext>
            </a:extLst>
          </p:cNvPr>
          <p:cNvSpPr txBox="1"/>
          <p:nvPr/>
        </p:nvSpPr>
        <p:spPr>
          <a:xfrm>
            <a:off x="501649" y="2290287"/>
            <a:ext cx="1854883" cy="1631216"/>
          </a:xfrm>
          <a:prstGeom prst="rect">
            <a:avLst/>
          </a:prstGeom>
          <a:solidFill>
            <a:schemeClr val="accent5">
              <a:lumMod val="20000"/>
              <a:lumOff val="80000"/>
            </a:schemeClr>
          </a:solidFill>
          <a:ln>
            <a:solidFill>
              <a:srgbClr val="4472C4"/>
            </a:solidFill>
          </a:ln>
        </p:spPr>
        <p:txBody>
          <a:bodyPr wrap="square" rtlCol="0">
            <a:spAutoFit/>
          </a:bodyPr>
          <a:lstStyle/>
          <a:p>
            <a:pPr defTabSz="1088543"/>
            <a:r>
              <a:rPr lang="fi-FI" sz="1400" b="1">
                <a:solidFill>
                  <a:srgbClr val="000000"/>
                </a:solidFill>
                <a:latin typeface="Calibri" panose="020F0502020204030204"/>
              </a:rPr>
              <a:t>Nykyinen liiketoimintamalli</a:t>
            </a:r>
          </a:p>
          <a:p>
            <a:pPr marL="285744" indent="-285744" defTabSz="1088543">
              <a:buFont typeface="Arial" panose="020B0604020202020204" pitchFamily="34" charset="0"/>
              <a:buChar char="•"/>
            </a:pPr>
            <a:r>
              <a:rPr lang="fi-FI" sz="1200">
                <a:solidFill>
                  <a:srgbClr val="000000"/>
                </a:solidFill>
                <a:latin typeface="Calibri" panose="020F0502020204030204"/>
              </a:rPr>
              <a:t>Arvolupaus </a:t>
            </a:r>
          </a:p>
          <a:p>
            <a:pPr marL="285744" indent="-285744" defTabSz="1088543">
              <a:buFont typeface="Arial" panose="020B0604020202020204" pitchFamily="34" charset="0"/>
              <a:buChar char="•"/>
            </a:pPr>
            <a:r>
              <a:rPr lang="fi-FI" sz="1200">
                <a:solidFill>
                  <a:srgbClr val="000000"/>
                </a:solidFill>
                <a:latin typeface="Calibri" panose="020F0502020204030204"/>
              </a:rPr>
              <a:t>Arvonluonti (</a:t>
            </a:r>
            <a:r>
              <a:rPr lang="fi-FI" sz="1200" err="1">
                <a:solidFill>
                  <a:srgbClr val="000000"/>
                </a:solidFill>
                <a:latin typeface="Calibri" panose="020F0502020204030204"/>
              </a:rPr>
              <a:t>creation</a:t>
            </a:r>
            <a:r>
              <a:rPr lang="fi-FI" sz="1200">
                <a:solidFill>
                  <a:srgbClr val="000000"/>
                </a:solidFill>
                <a:latin typeface="Calibri" panose="020F0502020204030204"/>
              </a:rPr>
              <a:t> and delivery)</a:t>
            </a:r>
          </a:p>
          <a:p>
            <a:pPr marL="285744" indent="-285744" defTabSz="1088543">
              <a:buFont typeface="Arial" panose="020B0604020202020204" pitchFamily="34" charset="0"/>
              <a:buChar char="•"/>
            </a:pPr>
            <a:r>
              <a:rPr lang="fi-FI" sz="1200">
                <a:solidFill>
                  <a:srgbClr val="000000"/>
                </a:solidFill>
                <a:latin typeface="Calibri" panose="020F0502020204030204"/>
              </a:rPr>
              <a:t>Yrityksen saama ja asiakkaille tuotettu arvo</a:t>
            </a:r>
          </a:p>
        </p:txBody>
      </p:sp>
      <p:sp>
        <p:nvSpPr>
          <p:cNvPr id="15" name="Arrow: Curved Left 14">
            <a:extLst>
              <a:ext uri="{FF2B5EF4-FFF2-40B4-BE49-F238E27FC236}">
                <a16:creationId xmlns:a16="http://schemas.microsoft.com/office/drawing/2014/main" id="{5E365E1C-849D-63D2-366E-0F6E9F539ECC}"/>
              </a:ext>
            </a:extLst>
          </p:cNvPr>
          <p:cNvSpPr/>
          <p:nvPr/>
        </p:nvSpPr>
        <p:spPr>
          <a:xfrm rot="16200000">
            <a:off x="5275721" y="-3086949"/>
            <a:ext cx="1276351" cy="9206721"/>
          </a:xfrm>
          <a:prstGeom prst="curvedLeftArrow">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000000"/>
              </a:solidFill>
              <a:latin typeface="Calibri" panose="020F0502020204030204"/>
            </a:endParaRPr>
          </a:p>
        </p:txBody>
      </p:sp>
      <p:grpSp>
        <p:nvGrpSpPr>
          <p:cNvPr id="30" name="Group 29">
            <a:extLst>
              <a:ext uri="{FF2B5EF4-FFF2-40B4-BE49-F238E27FC236}">
                <a16:creationId xmlns:a16="http://schemas.microsoft.com/office/drawing/2014/main" id="{901284F4-C08D-B8AA-4480-2728BF2AFCBC}"/>
              </a:ext>
            </a:extLst>
          </p:cNvPr>
          <p:cNvGrpSpPr/>
          <p:nvPr/>
        </p:nvGrpSpPr>
        <p:grpSpPr>
          <a:xfrm>
            <a:off x="3372969" y="4858682"/>
            <a:ext cx="766980" cy="741639"/>
            <a:chOff x="3373901" y="4988759"/>
            <a:chExt cx="766980" cy="741639"/>
          </a:xfrm>
          <a:solidFill>
            <a:schemeClr val="accent2">
              <a:lumMod val="90000"/>
            </a:schemeClr>
          </a:solidFill>
        </p:grpSpPr>
        <p:sp>
          <p:nvSpPr>
            <p:cNvPr id="21" name="Oval 20">
              <a:extLst>
                <a:ext uri="{FF2B5EF4-FFF2-40B4-BE49-F238E27FC236}">
                  <a16:creationId xmlns:a16="http://schemas.microsoft.com/office/drawing/2014/main" id="{D68AE30E-F731-3E7A-1DCC-0A808DDE4802}"/>
                </a:ext>
              </a:extLst>
            </p:cNvPr>
            <p:cNvSpPr/>
            <p:nvPr/>
          </p:nvSpPr>
          <p:spPr>
            <a:xfrm>
              <a:off x="3963081" y="5154115"/>
              <a:ext cx="177800" cy="18939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22" name="Oval 21">
              <a:extLst>
                <a:ext uri="{FF2B5EF4-FFF2-40B4-BE49-F238E27FC236}">
                  <a16:creationId xmlns:a16="http://schemas.microsoft.com/office/drawing/2014/main" id="{BE03407E-43E9-AA9F-F1DE-54D992B12BFC}"/>
                </a:ext>
              </a:extLst>
            </p:cNvPr>
            <p:cNvSpPr/>
            <p:nvPr/>
          </p:nvSpPr>
          <p:spPr>
            <a:xfrm>
              <a:off x="3378881" y="5476398"/>
              <a:ext cx="266700" cy="25400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23" name="Oval 22">
              <a:extLst>
                <a:ext uri="{FF2B5EF4-FFF2-40B4-BE49-F238E27FC236}">
                  <a16:creationId xmlns:a16="http://schemas.microsoft.com/office/drawing/2014/main" id="{51393EAC-1ABD-B8A5-36A9-51A007F81ACD}"/>
                </a:ext>
              </a:extLst>
            </p:cNvPr>
            <p:cNvSpPr/>
            <p:nvPr/>
          </p:nvSpPr>
          <p:spPr>
            <a:xfrm>
              <a:off x="3373901" y="5183980"/>
              <a:ext cx="177800" cy="150177"/>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25" name="Oval 24">
              <a:extLst>
                <a:ext uri="{FF2B5EF4-FFF2-40B4-BE49-F238E27FC236}">
                  <a16:creationId xmlns:a16="http://schemas.microsoft.com/office/drawing/2014/main" id="{0D7BD552-B873-B748-1F76-1278235C0A7A}"/>
                </a:ext>
              </a:extLst>
            </p:cNvPr>
            <p:cNvSpPr/>
            <p:nvPr/>
          </p:nvSpPr>
          <p:spPr>
            <a:xfrm>
              <a:off x="3657913" y="4988759"/>
              <a:ext cx="177800" cy="156366"/>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26" name="Oval 25">
              <a:extLst>
                <a:ext uri="{FF2B5EF4-FFF2-40B4-BE49-F238E27FC236}">
                  <a16:creationId xmlns:a16="http://schemas.microsoft.com/office/drawing/2014/main" id="{92869BC5-9543-E326-9BFF-739FC87ACA69}"/>
                </a:ext>
              </a:extLst>
            </p:cNvPr>
            <p:cNvSpPr/>
            <p:nvPr/>
          </p:nvSpPr>
          <p:spPr>
            <a:xfrm>
              <a:off x="3874181" y="5438458"/>
              <a:ext cx="266700" cy="25400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29" name="Group 28">
            <a:extLst>
              <a:ext uri="{FF2B5EF4-FFF2-40B4-BE49-F238E27FC236}">
                <a16:creationId xmlns:a16="http://schemas.microsoft.com/office/drawing/2014/main" id="{BDC905B3-A8D7-2844-A787-5E25C48F80E9}"/>
              </a:ext>
            </a:extLst>
          </p:cNvPr>
          <p:cNvGrpSpPr/>
          <p:nvPr/>
        </p:nvGrpSpPr>
        <p:grpSpPr>
          <a:xfrm>
            <a:off x="878563" y="5112546"/>
            <a:ext cx="582218" cy="629393"/>
            <a:chOff x="565150" y="4508500"/>
            <a:chExt cx="582217" cy="717392"/>
          </a:xfrm>
        </p:grpSpPr>
        <p:sp>
          <p:nvSpPr>
            <p:cNvPr id="16" name="Oval 15">
              <a:extLst>
                <a:ext uri="{FF2B5EF4-FFF2-40B4-BE49-F238E27FC236}">
                  <a16:creationId xmlns:a16="http://schemas.microsoft.com/office/drawing/2014/main" id="{7517EF36-6FD8-5BD6-0999-1491D5318125}"/>
                </a:ext>
              </a:extLst>
            </p:cNvPr>
            <p:cNvSpPr/>
            <p:nvPr/>
          </p:nvSpPr>
          <p:spPr>
            <a:xfrm>
              <a:off x="888925" y="4724011"/>
              <a:ext cx="114300" cy="86677"/>
            </a:xfrm>
            <a:prstGeom prst="ellipse">
              <a:avLst/>
            </a:prstGeom>
            <a:solidFill>
              <a:srgbClr val="00B050"/>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17" name="Oval 16">
              <a:extLst>
                <a:ext uri="{FF2B5EF4-FFF2-40B4-BE49-F238E27FC236}">
                  <a16:creationId xmlns:a16="http://schemas.microsoft.com/office/drawing/2014/main" id="{0F774AF9-9503-521D-6D98-EA7BE4ADF05F}"/>
                </a:ext>
              </a:extLst>
            </p:cNvPr>
            <p:cNvSpPr/>
            <p:nvPr/>
          </p:nvSpPr>
          <p:spPr>
            <a:xfrm>
              <a:off x="565150" y="4508500"/>
              <a:ext cx="266700" cy="254000"/>
            </a:xfrm>
            <a:prstGeom prst="ellipse">
              <a:avLst/>
            </a:prstGeom>
            <a:solidFill>
              <a:srgbClr val="00B050"/>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19" name="Oval 18">
              <a:extLst>
                <a:ext uri="{FF2B5EF4-FFF2-40B4-BE49-F238E27FC236}">
                  <a16:creationId xmlns:a16="http://schemas.microsoft.com/office/drawing/2014/main" id="{3550FA7F-7EDB-1763-C5A5-3043D9257E5E}"/>
                </a:ext>
              </a:extLst>
            </p:cNvPr>
            <p:cNvSpPr/>
            <p:nvPr/>
          </p:nvSpPr>
          <p:spPr>
            <a:xfrm>
              <a:off x="791426" y="4887119"/>
              <a:ext cx="355941" cy="338773"/>
            </a:xfrm>
            <a:prstGeom prst="ellipse">
              <a:avLst/>
            </a:prstGeom>
            <a:solidFill>
              <a:srgbClr val="00B050"/>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31" name="Group 30">
            <a:extLst>
              <a:ext uri="{FF2B5EF4-FFF2-40B4-BE49-F238E27FC236}">
                <a16:creationId xmlns:a16="http://schemas.microsoft.com/office/drawing/2014/main" id="{A44FD49C-FA1B-243C-E671-D28567D5B553}"/>
              </a:ext>
            </a:extLst>
          </p:cNvPr>
          <p:cNvGrpSpPr/>
          <p:nvPr/>
        </p:nvGrpSpPr>
        <p:grpSpPr>
          <a:xfrm>
            <a:off x="5513261" y="4730037"/>
            <a:ext cx="819151" cy="567532"/>
            <a:chOff x="501650" y="4252278"/>
            <a:chExt cx="819150" cy="567532"/>
          </a:xfrm>
        </p:grpSpPr>
        <p:sp>
          <p:nvSpPr>
            <p:cNvPr id="32" name="Oval 31">
              <a:extLst>
                <a:ext uri="{FF2B5EF4-FFF2-40B4-BE49-F238E27FC236}">
                  <a16:creationId xmlns:a16="http://schemas.microsoft.com/office/drawing/2014/main" id="{F701A0E3-16C6-B23E-6260-6C133C6BBEC0}"/>
                </a:ext>
              </a:extLst>
            </p:cNvPr>
            <p:cNvSpPr/>
            <p:nvPr/>
          </p:nvSpPr>
          <p:spPr>
            <a:xfrm>
              <a:off x="501650" y="4252278"/>
              <a:ext cx="266700" cy="254000"/>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33" name="Oval 32">
              <a:extLst>
                <a:ext uri="{FF2B5EF4-FFF2-40B4-BE49-F238E27FC236}">
                  <a16:creationId xmlns:a16="http://schemas.microsoft.com/office/drawing/2014/main" id="{DCA408EC-3C86-618B-297D-14B9B0F77612}"/>
                </a:ext>
              </a:extLst>
            </p:cNvPr>
            <p:cNvSpPr/>
            <p:nvPr/>
          </p:nvSpPr>
          <p:spPr>
            <a:xfrm>
              <a:off x="586617" y="4565810"/>
              <a:ext cx="266700" cy="254000"/>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34" name="Oval 33">
              <a:extLst>
                <a:ext uri="{FF2B5EF4-FFF2-40B4-BE49-F238E27FC236}">
                  <a16:creationId xmlns:a16="http://schemas.microsoft.com/office/drawing/2014/main" id="{E85D1979-305C-EA57-6AD8-88EC9003E16F}"/>
                </a:ext>
              </a:extLst>
            </p:cNvPr>
            <p:cNvSpPr/>
            <p:nvPr/>
          </p:nvSpPr>
          <p:spPr>
            <a:xfrm>
              <a:off x="997120" y="4550727"/>
              <a:ext cx="177800" cy="150177"/>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36" name="Oval 35">
              <a:extLst>
                <a:ext uri="{FF2B5EF4-FFF2-40B4-BE49-F238E27FC236}">
                  <a16:creationId xmlns:a16="http://schemas.microsoft.com/office/drawing/2014/main" id="{836ACC71-6FD2-94DF-B8F5-30D7654A0923}"/>
                </a:ext>
              </a:extLst>
            </p:cNvPr>
            <p:cNvSpPr/>
            <p:nvPr/>
          </p:nvSpPr>
          <p:spPr>
            <a:xfrm>
              <a:off x="1143000" y="4334986"/>
              <a:ext cx="177800" cy="150177"/>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37" name="Oval 36">
              <a:extLst>
                <a:ext uri="{FF2B5EF4-FFF2-40B4-BE49-F238E27FC236}">
                  <a16:creationId xmlns:a16="http://schemas.microsoft.com/office/drawing/2014/main" id="{D2E1EBDD-69FF-9323-0A75-239FABB619C9}"/>
                </a:ext>
              </a:extLst>
            </p:cNvPr>
            <p:cNvSpPr/>
            <p:nvPr/>
          </p:nvSpPr>
          <p:spPr>
            <a:xfrm>
              <a:off x="912247" y="4332923"/>
              <a:ext cx="114300" cy="86677"/>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62" name="Group 61">
            <a:extLst>
              <a:ext uri="{FF2B5EF4-FFF2-40B4-BE49-F238E27FC236}">
                <a16:creationId xmlns:a16="http://schemas.microsoft.com/office/drawing/2014/main" id="{E9ADB333-AC12-B7BC-430A-D4E8322145C6}"/>
              </a:ext>
            </a:extLst>
          </p:cNvPr>
          <p:cNvGrpSpPr/>
          <p:nvPr/>
        </p:nvGrpSpPr>
        <p:grpSpPr>
          <a:xfrm>
            <a:off x="7768921" y="4537651"/>
            <a:ext cx="588303" cy="486887"/>
            <a:chOff x="7770133" y="4780915"/>
            <a:chExt cx="588303" cy="486887"/>
          </a:xfrm>
        </p:grpSpPr>
        <p:sp>
          <p:nvSpPr>
            <p:cNvPr id="38" name="Oval 37">
              <a:extLst>
                <a:ext uri="{FF2B5EF4-FFF2-40B4-BE49-F238E27FC236}">
                  <a16:creationId xmlns:a16="http://schemas.microsoft.com/office/drawing/2014/main" id="{E72EA673-76F0-4B24-5B2C-BA6F0A9CA326}"/>
                </a:ext>
              </a:extLst>
            </p:cNvPr>
            <p:cNvSpPr/>
            <p:nvPr/>
          </p:nvSpPr>
          <p:spPr>
            <a:xfrm>
              <a:off x="7770133" y="5013802"/>
              <a:ext cx="266700" cy="254000"/>
            </a:xfrm>
            <a:prstGeom prst="ellipse">
              <a:avLst/>
            </a:prstGeom>
            <a:solidFill>
              <a:schemeClr val="bg2">
                <a:lumMod val="60000"/>
                <a:lumOff val="40000"/>
              </a:schemeClr>
            </a:solidFill>
            <a:ln>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39" name="Oval 38">
              <a:extLst>
                <a:ext uri="{FF2B5EF4-FFF2-40B4-BE49-F238E27FC236}">
                  <a16:creationId xmlns:a16="http://schemas.microsoft.com/office/drawing/2014/main" id="{6F18CB71-55B8-0AD8-B1AE-7DA2FD906BAC}"/>
                </a:ext>
              </a:extLst>
            </p:cNvPr>
            <p:cNvSpPr/>
            <p:nvPr/>
          </p:nvSpPr>
          <p:spPr>
            <a:xfrm>
              <a:off x="8180636" y="4998719"/>
              <a:ext cx="177800" cy="150177"/>
            </a:xfrm>
            <a:prstGeom prst="ellipse">
              <a:avLst/>
            </a:prstGeom>
            <a:solidFill>
              <a:schemeClr val="bg2">
                <a:lumMod val="60000"/>
                <a:lumOff val="40000"/>
              </a:schemeClr>
            </a:solidFill>
            <a:ln>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40" name="Oval 39">
              <a:extLst>
                <a:ext uri="{FF2B5EF4-FFF2-40B4-BE49-F238E27FC236}">
                  <a16:creationId xmlns:a16="http://schemas.microsoft.com/office/drawing/2014/main" id="{CDFFFAE9-2182-409A-9CDB-C2188F8E9C08}"/>
                </a:ext>
              </a:extLst>
            </p:cNvPr>
            <p:cNvSpPr/>
            <p:nvPr/>
          </p:nvSpPr>
          <p:spPr>
            <a:xfrm>
              <a:off x="8095763" y="4780915"/>
              <a:ext cx="114300" cy="86677"/>
            </a:xfrm>
            <a:prstGeom prst="ellipse">
              <a:avLst/>
            </a:prstGeom>
            <a:solidFill>
              <a:schemeClr val="bg2">
                <a:lumMod val="60000"/>
                <a:lumOff val="40000"/>
              </a:schemeClr>
            </a:solidFill>
            <a:ln>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cxnSp>
        <p:nvCxnSpPr>
          <p:cNvPr id="54" name="Straight Arrow Connector 53">
            <a:extLst>
              <a:ext uri="{FF2B5EF4-FFF2-40B4-BE49-F238E27FC236}">
                <a16:creationId xmlns:a16="http://schemas.microsoft.com/office/drawing/2014/main" id="{89F0395E-D2C9-340B-F8B6-DD48A11BAA21}"/>
              </a:ext>
            </a:extLst>
          </p:cNvPr>
          <p:cNvCxnSpPr/>
          <p:nvPr/>
        </p:nvCxnSpPr>
        <p:spPr>
          <a:xfrm>
            <a:off x="501651" y="6311900"/>
            <a:ext cx="10871200" cy="0"/>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485949E5-9B86-8797-43C4-B2874E1BAA91}"/>
              </a:ext>
            </a:extLst>
          </p:cNvPr>
          <p:cNvSpPr txBox="1"/>
          <p:nvPr/>
        </p:nvSpPr>
        <p:spPr>
          <a:xfrm>
            <a:off x="252518" y="6246457"/>
            <a:ext cx="3352906" cy="422103"/>
          </a:xfrm>
          <a:prstGeom prst="rect">
            <a:avLst/>
          </a:prstGeom>
          <a:noFill/>
        </p:spPr>
        <p:txBody>
          <a:bodyPr wrap="none" rtlCol="0">
            <a:spAutoFit/>
          </a:bodyPr>
          <a:lstStyle/>
          <a:p>
            <a:pPr defTabSz="1088543"/>
            <a:r>
              <a:rPr lang="fi-FI" sz="2143">
                <a:solidFill>
                  <a:srgbClr val="000000"/>
                </a:solidFill>
                <a:latin typeface="Calibri" panose="020F0502020204030204"/>
              </a:rPr>
              <a:t>Kestävä arvonluonti vähäistä</a:t>
            </a:r>
          </a:p>
        </p:txBody>
      </p:sp>
      <p:sp>
        <p:nvSpPr>
          <p:cNvPr id="56" name="TextBox 55">
            <a:extLst>
              <a:ext uri="{FF2B5EF4-FFF2-40B4-BE49-F238E27FC236}">
                <a16:creationId xmlns:a16="http://schemas.microsoft.com/office/drawing/2014/main" id="{3DBE8834-B203-055E-426C-4DE8A1C764F2}"/>
              </a:ext>
            </a:extLst>
          </p:cNvPr>
          <p:cNvSpPr txBox="1"/>
          <p:nvPr/>
        </p:nvSpPr>
        <p:spPr>
          <a:xfrm>
            <a:off x="9169402" y="6246457"/>
            <a:ext cx="2640403" cy="422103"/>
          </a:xfrm>
          <a:prstGeom prst="rect">
            <a:avLst/>
          </a:prstGeom>
          <a:noFill/>
        </p:spPr>
        <p:txBody>
          <a:bodyPr wrap="none" rtlCol="0">
            <a:spAutoFit/>
          </a:bodyPr>
          <a:lstStyle/>
          <a:p>
            <a:pPr defTabSz="1088543"/>
            <a:r>
              <a:rPr lang="fi-FI" sz="2143">
                <a:solidFill>
                  <a:srgbClr val="000000"/>
                </a:solidFill>
                <a:latin typeface="Calibri" panose="020F0502020204030204"/>
              </a:rPr>
              <a:t>Kestävää arvonluontia</a:t>
            </a:r>
          </a:p>
        </p:txBody>
      </p:sp>
      <p:sp>
        <p:nvSpPr>
          <p:cNvPr id="58" name="TextBox 57">
            <a:extLst>
              <a:ext uri="{FF2B5EF4-FFF2-40B4-BE49-F238E27FC236}">
                <a16:creationId xmlns:a16="http://schemas.microsoft.com/office/drawing/2014/main" id="{3F888CDE-29F7-54FF-1B5A-3FB8D7E2A7F6}"/>
              </a:ext>
            </a:extLst>
          </p:cNvPr>
          <p:cNvSpPr txBox="1"/>
          <p:nvPr/>
        </p:nvSpPr>
        <p:spPr>
          <a:xfrm>
            <a:off x="5379900" y="5745472"/>
            <a:ext cx="1158458" cy="461665"/>
          </a:xfrm>
          <a:prstGeom prst="rect">
            <a:avLst/>
          </a:prstGeom>
          <a:noFill/>
        </p:spPr>
        <p:txBody>
          <a:bodyPr wrap="none" rtlCol="0">
            <a:spAutoFit/>
          </a:bodyPr>
          <a:lstStyle/>
          <a:p>
            <a:pPr algn="ctr" defTabSz="1088543"/>
            <a:r>
              <a:rPr lang="fi-FI" sz="1200">
                <a:solidFill>
                  <a:srgbClr val="000000"/>
                </a:solidFill>
                <a:latin typeface="Calibri" panose="020F0502020204030204"/>
              </a:rPr>
              <a:t>Arvonluonnin </a:t>
            </a:r>
          </a:p>
          <a:p>
            <a:pPr algn="ctr" defTabSz="1088543"/>
            <a:r>
              <a:rPr lang="fi-FI" sz="1200">
                <a:solidFill>
                  <a:srgbClr val="000000"/>
                </a:solidFill>
                <a:latin typeface="Calibri" panose="020F0502020204030204"/>
              </a:rPr>
              <a:t>mahdollisuudet</a:t>
            </a:r>
          </a:p>
        </p:txBody>
      </p:sp>
      <p:sp>
        <p:nvSpPr>
          <p:cNvPr id="59" name="TextBox 58">
            <a:extLst>
              <a:ext uri="{FF2B5EF4-FFF2-40B4-BE49-F238E27FC236}">
                <a16:creationId xmlns:a16="http://schemas.microsoft.com/office/drawing/2014/main" id="{C1CFA9D2-B2BA-7C86-8603-23AABA25DAF9}"/>
              </a:ext>
            </a:extLst>
          </p:cNvPr>
          <p:cNvSpPr txBox="1"/>
          <p:nvPr/>
        </p:nvSpPr>
        <p:spPr>
          <a:xfrm>
            <a:off x="3363084" y="5751550"/>
            <a:ext cx="844398" cy="461665"/>
          </a:xfrm>
          <a:prstGeom prst="rect">
            <a:avLst/>
          </a:prstGeom>
          <a:noFill/>
        </p:spPr>
        <p:txBody>
          <a:bodyPr wrap="none" rtlCol="0">
            <a:spAutoFit/>
          </a:bodyPr>
          <a:lstStyle/>
          <a:p>
            <a:pPr algn="ctr" defTabSz="1088543"/>
            <a:r>
              <a:rPr lang="fi-FI" sz="1200">
                <a:solidFill>
                  <a:srgbClr val="000000"/>
                </a:solidFill>
                <a:latin typeface="Calibri" panose="020F0502020204030204"/>
              </a:rPr>
              <a:t>Menetetty</a:t>
            </a:r>
          </a:p>
          <a:p>
            <a:pPr algn="ctr" defTabSz="1088543"/>
            <a:r>
              <a:rPr lang="fi-FI" sz="1200">
                <a:solidFill>
                  <a:srgbClr val="000000"/>
                </a:solidFill>
                <a:latin typeface="Calibri" panose="020F0502020204030204"/>
              </a:rPr>
              <a:t>arvo</a:t>
            </a:r>
          </a:p>
        </p:txBody>
      </p:sp>
      <p:sp>
        <p:nvSpPr>
          <p:cNvPr id="60" name="TextBox 59">
            <a:extLst>
              <a:ext uri="{FF2B5EF4-FFF2-40B4-BE49-F238E27FC236}">
                <a16:creationId xmlns:a16="http://schemas.microsoft.com/office/drawing/2014/main" id="{6B395880-EA2C-D2DD-1DF9-42531C92DFE6}"/>
              </a:ext>
            </a:extLst>
          </p:cNvPr>
          <p:cNvSpPr txBox="1"/>
          <p:nvPr/>
        </p:nvSpPr>
        <p:spPr>
          <a:xfrm>
            <a:off x="947091" y="5745472"/>
            <a:ext cx="732958" cy="461665"/>
          </a:xfrm>
          <a:prstGeom prst="rect">
            <a:avLst/>
          </a:prstGeom>
          <a:noFill/>
        </p:spPr>
        <p:txBody>
          <a:bodyPr wrap="none" rtlCol="0">
            <a:spAutoFit/>
          </a:bodyPr>
          <a:lstStyle/>
          <a:p>
            <a:pPr algn="ctr" defTabSz="1088543"/>
            <a:r>
              <a:rPr lang="fi-FI" sz="1200">
                <a:solidFill>
                  <a:srgbClr val="000000"/>
                </a:solidFill>
                <a:latin typeface="Calibri" panose="020F0502020204030204"/>
              </a:rPr>
              <a:t>Kestävää</a:t>
            </a:r>
          </a:p>
          <a:p>
            <a:pPr algn="ctr" defTabSz="1088543"/>
            <a:r>
              <a:rPr lang="fi-FI" sz="1200">
                <a:solidFill>
                  <a:srgbClr val="000000"/>
                </a:solidFill>
                <a:latin typeface="Calibri" panose="020F0502020204030204"/>
              </a:rPr>
              <a:t>arvoa</a:t>
            </a:r>
          </a:p>
        </p:txBody>
      </p:sp>
      <p:sp>
        <p:nvSpPr>
          <p:cNvPr id="64" name="TextBox 63">
            <a:extLst>
              <a:ext uri="{FF2B5EF4-FFF2-40B4-BE49-F238E27FC236}">
                <a16:creationId xmlns:a16="http://schemas.microsoft.com/office/drawing/2014/main" id="{2B166095-B8A5-9DB7-19B8-334A2BCEC098}"/>
              </a:ext>
            </a:extLst>
          </p:cNvPr>
          <p:cNvSpPr txBox="1"/>
          <p:nvPr/>
        </p:nvSpPr>
        <p:spPr>
          <a:xfrm>
            <a:off x="2903651" y="1552908"/>
            <a:ext cx="6384697" cy="422103"/>
          </a:xfrm>
          <a:prstGeom prst="rect">
            <a:avLst/>
          </a:prstGeom>
          <a:noFill/>
        </p:spPr>
        <p:txBody>
          <a:bodyPr wrap="none" rtlCol="0">
            <a:spAutoFit/>
          </a:bodyPr>
          <a:lstStyle/>
          <a:p>
            <a:pPr defTabSz="1088543"/>
            <a:r>
              <a:rPr lang="fi-FI" sz="2143" dirty="0">
                <a:solidFill>
                  <a:srgbClr val="000000"/>
                </a:solidFill>
                <a:latin typeface="Calibri" panose="020F0502020204030204"/>
              </a:rPr>
              <a:t>Kestävää arvoa luovan liiketoimintamallin rakentaminen</a:t>
            </a:r>
          </a:p>
        </p:txBody>
      </p:sp>
      <p:sp>
        <p:nvSpPr>
          <p:cNvPr id="65" name="TextBox 64">
            <a:extLst>
              <a:ext uri="{FF2B5EF4-FFF2-40B4-BE49-F238E27FC236}">
                <a16:creationId xmlns:a16="http://schemas.microsoft.com/office/drawing/2014/main" id="{E976E0B8-0881-DAEE-4606-389F1D15300E}"/>
              </a:ext>
            </a:extLst>
          </p:cNvPr>
          <p:cNvSpPr txBox="1"/>
          <p:nvPr/>
        </p:nvSpPr>
        <p:spPr>
          <a:xfrm>
            <a:off x="9212112" y="48058"/>
            <a:ext cx="2863284" cy="276999"/>
          </a:xfrm>
          <a:prstGeom prst="rect">
            <a:avLst/>
          </a:prstGeom>
          <a:noFill/>
        </p:spPr>
        <p:txBody>
          <a:bodyPr wrap="none" rtlCol="0">
            <a:spAutoFit/>
          </a:bodyPr>
          <a:lstStyle/>
          <a:p>
            <a:pPr defTabSz="1088543"/>
            <a:r>
              <a:rPr lang="fi-FI" sz="1200" b="1">
                <a:solidFill>
                  <a:srgbClr val="323130"/>
                </a:solidFill>
                <a:latin typeface="Segoe UI" panose="020B0502040204020203" pitchFamily="34" charset="0"/>
              </a:rPr>
              <a:t>CC-BY-SA </a:t>
            </a:r>
            <a:r>
              <a:rPr lang="fi-FI" sz="1200" err="1">
                <a:solidFill>
                  <a:srgbClr val="000000"/>
                </a:solidFill>
                <a:latin typeface="Calibri" panose="020F0502020204030204"/>
              </a:rPr>
              <a:t>UASLaurea</a:t>
            </a:r>
            <a:r>
              <a:rPr lang="fi-FI" sz="1200">
                <a:solidFill>
                  <a:srgbClr val="000000"/>
                </a:solidFill>
                <a:latin typeface="Calibri" panose="020F0502020204030204"/>
              </a:rPr>
              <a:t> / Markku Anttonen </a:t>
            </a:r>
          </a:p>
        </p:txBody>
      </p:sp>
      <p:sp>
        <p:nvSpPr>
          <p:cNvPr id="66" name="TextBox 65">
            <a:extLst>
              <a:ext uri="{FF2B5EF4-FFF2-40B4-BE49-F238E27FC236}">
                <a16:creationId xmlns:a16="http://schemas.microsoft.com/office/drawing/2014/main" id="{C89F949F-CAD5-11C8-2AB5-702E86A46CAD}"/>
              </a:ext>
            </a:extLst>
          </p:cNvPr>
          <p:cNvSpPr txBox="1"/>
          <p:nvPr/>
        </p:nvSpPr>
        <p:spPr>
          <a:xfrm>
            <a:off x="3279682" y="142685"/>
            <a:ext cx="5889719" cy="400110"/>
          </a:xfrm>
          <a:prstGeom prst="rect">
            <a:avLst/>
          </a:prstGeom>
          <a:noFill/>
        </p:spPr>
        <p:txBody>
          <a:bodyPr wrap="square" rtlCol="0">
            <a:spAutoFit/>
          </a:bodyPr>
          <a:lstStyle/>
          <a:p>
            <a:pPr defTabSz="1088543"/>
            <a:r>
              <a:rPr lang="fi-FI" sz="1000" b="1">
                <a:solidFill>
                  <a:srgbClr val="000000"/>
                </a:solidFill>
                <a:latin typeface="Calibri" panose="020F0502020204030204"/>
              </a:rPr>
              <a:t>Muokattu: </a:t>
            </a:r>
            <a:r>
              <a:rPr lang="fi-FI" sz="1000">
                <a:solidFill>
                  <a:srgbClr val="000000"/>
                </a:solidFill>
                <a:latin typeface="Calibri" panose="020F0502020204030204"/>
              </a:rPr>
              <a:t>Yang M, Evans S, </a:t>
            </a:r>
            <a:r>
              <a:rPr lang="fi-FI" sz="1000" err="1">
                <a:solidFill>
                  <a:srgbClr val="000000"/>
                </a:solidFill>
                <a:latin typeface="Calibri" panose="020F0502020204030204"/>
              </a:rPr>
              <a:t>Vladimirova</a:t>
            </a:r>
            <a:r>
              <a:rPr lang="fi-FI" sz="1000">
                <a:solidFill>
                  <a:srgbClr val="000000"/>
                </a:solidFill>
                <a:latin typeface="Calibri" panose="020F0502020204030204"/>
              </a:rPr>
              <a:t> D &amp; </a:t>
            </a:r>
            <a:r>
              <a:rPr lang="fi-FI" sz="1000" err="1">
                <a:solidFill>
                  <a:srgbClr val="000000"/>
                </a:solidFill>
                <a:latin typeface="Calibri" panose="020F0502020204030204"/>
              </a:rPr>
              <a:t>Rana</a:t>
            </a:r>
            <a:r>
              <a:rPr lang="fi-FI" sz="1000">
                <a:solidFill>
                  <a:srgbClr val="000000"/>
                </a:solidFill>
                <a:latin typeface="Calibri" panose="020F0502020204030204"/>
              </a:rPr>
              <a:t> P 2017. Value </a:t>
            </a:r>
            <a:r>
              <a:rPr lang="fi-FI" sz="1000" err="1">
                <a:solidFill>
                  <a:srgbClr val="000000"/>
                </a:solidFill>
                <a:latin typeface="Calibri" panose="020F0502020204030204"/>
              </a:rPr>
              <a:t>uncaptured</a:t>
            </a:r>
            <a:r>
              <a:rPr lang="fi-FI" sz="1000">
                <a:solidFill>
                  <a:srgbClr val="000000"/>
                </a:solidFill>
                <a:latin typeface="Calibri" panose="020F0502020204030204"/>
              </a:rPr>
              <a:t> </a:t>
            </a:r>
            <a:r>
              <a:rPr lang="fi-FI" sz="1000" err="1">
                <a:solidFill>
                  <a:srgbClr val="000000"/>
                </a:solidFill>
                <a:latin typeface="Calibri" panose="020F0502020204030204"/>
              </a:rPr>
              <a:t>perspective</a:t>
            </a:r>
            <a:r>
              <a:rPr lang="fi-FI" sz="1000">
                <a:solidFill>
                  <a:srgbClr val="000000"/>
                </a:solidFill>
                <a:latin typeface="Calibri" panose="020F0502020204030204"/>
              </a:rPr>
              <a:t> for </a:t>
            </a:r>
            <a:r>
              <a:rPr lang="fi-FI" sz="1000" err="1">
                <a:solidFill>
                  <a:srgbClr val="000000"/>
                </a:solidFill>
                <a:latin typeface="Calibri" panose="020F0502020204030204"/>
              </a:rPr>
              <a:t>sustainable</a:t>
            </a:r>
            <a:r>
              <a:rPr lang="fi-FI" sz="1000">
                <a:solidFill>
                  <a:srgbClr val="000000"/>
                </a:solidFill>
                <a:latin typeface="Calibri" panose="020F0502020204030204"/>
              </a:rPr>
              <a:t> business </a:t>
            </a:r>
            <a:r>
              <a:rPr lang="fi-FI" sz="1000" err="1">
                <a:solidFill>
                  <a:srgbClr val="000000"/>
                </a:solidFill>
                <a:latin typeface="Calibri" panose="020F0502020204030204"/>
              </a:rPr>
              <a:t>model</a:t>
            </a:r>
            <a:r>
              <a:rPr lang="fi-FI" sz="1000">
                <a:solidFill>
                  <a:srgbClr val="000000"/>
                </a:solidFill>
                <a:latin typeface="Calibri" panose="020F0502020204030204"/>
              </a:rPr>
              <a:t> </a:t>
            </a:r>
            <a:r>
              <a:rPr lang="fi-FI" sz="1000" err="1">
                <a:solidFill>
                  <a:srgbClr val="000000"/>
                </a:solidFill>
                <a:latin typeface="Calibri" panose="020F0502020204030204"/>
              </a:rPr>
              <a:t>innovation</a:t>
            </a:r>
            <a:r>
              <a:rPr lang="fi-FI" sz="1000">
                <a:solidFill>
                  <a:srgbClr val="000000"/>
                </a:solidFill>
                <a:latin typeface="Calibri" panose="020F0502020204030204"/>
              </a:rPr>
              <a:t>. Journal of </a:t>
            </a:r>
            <a:r>
              <a:rPr lang="fi-FI" sz="1000" err="1">
                <a:solidFill>
                  <a:srgbClr val="000000"/>
                </a:solidFill>
                <a:latin typeface="Calibri" panose="020F0502020204030204"/>
              </a:rPr>
              <a:t>Cleaner</a:t>
            </a:r>
            <a:r>
              <a:rPr lang="fi-FI" sz="1000">
                <a:solidFill>
                  <a:srgbClr val="000000"/>
                </a:solidFill>
                <a:latin typeface="Calibri" panose="020F0502020204030204"/>
              </a:rPr>
              <a:t> </a:t>
            </a:r>
            <a:r>
              <a:rPr lang="fi-FI" sz="1000" err="1">
                <a:solidFill>
                  <a:srgbClr val="000000"/>
                </a:solidFill>
                <a:latin typeface="Calibri" panose="020F0502020204030204"/>
              </a:rPr>
              <a:t>Production</a:t>
            </a:r>
            <a:r>
              <a:rPr lang="fi-FI" sz="1000">
                <a:solidFill>
                  <a:srgbClr val="000000"/>
                </a:solidFill>
                <a:latin typeface="Calibri" panose="020F0502020204030204"/>
              </a:rPr>
              <a:t> 140: 1794-1804</a:t>
            </a:r>
          </a:p>
        </p:txBody>
      </p:sp>
      <p:grpSp>
        <p:nvGrpSpPr>
          <p:cNvPr id="67" name="Group 66">
            <a:extLst>
              <a:ext uri="{FF2B5EF4-FFF2-40B4-BE49-F238E27FC236}">
                <a16:creationId xmlns:a16="http://schemas.microsoft.com/office/drawing/2014/main" id="{01DB06A0-1D51-EFA0-9B48-8DA3270041E5}"/>
              </a:ext>
            </a:extLst>
          </p:cNvPr>
          <p:cNvGrpSpPr/>
          <p:nvPr/>
        </p:nvGrpSpPr>
        <p:grpSpPr>
          <a:xfrm>
            <a:off x="10043983" y="4179364"/>
            <a:ext cx="609771" cy="629393"/>
            <a:chOff x="565150" y="4508500"/>
            <a:chExt cx="609770" cy="717392"/>
          </a:xfrm>
          <a:solidFill>
            <a:srgbClr val="00B050"/>
          </a:solidFill>
        </p:grpSpPr>
        <p:sp>
          <p:nvSpPr>
            <p:cNvPr id="68" name="Oval 67">
              <a:extLst>
                <a:ext uri="{FF2B5EF4-FFF2-40B4-BE49-F238E27FC236}">
                  <a16:creationId xmlns:a16="http://schemas.microsoft.com/office/drawing/2014/main" id="{48640063-78A5-1DD5-BD43-B159FA51C45D}"/>
                </a:ext>
              </a:extLst>
            </p:cNvPr>
            <p:cNvSpPr/>
            <p:nvPr/>
          </p:nvSpPr>
          <p:spPr>
            <a:xfrm>
              <a:off x="888925" y="4724011"/>
              <a:ext cx="114300" cy="86677"/>
            </a:xfrm>
            <a:prstGeom prst="ellipse">
              <a:avLst/>
            </a:prstGeom>
            <a:grp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69" name="Oval 68">
              <a:extLst>
                <a:ext uri="{FF2B5EF4-FFF2-40B4-BE49-F238E27FC236}">
                  <a16:creationId xmlns:a16="http://schemas.microsoft.com/office/drawing/2014/main" id="{6C32684D-48EF-4582-3E6B-DB5EDCC76DE6}"/>
                </a:ext>
              </a:extLst>
            </p:cNvPr>
            <p:cNvSpPr/>
            <p:nvPr/>
          </p:nvSpPr>
          <p:spPr>
            <a:xfrm>
              <a:off x="565150" y="4508500"/>
              <a:ext cx="266700" cy="254000"/>
            </a:xfrm>
            <a:prstGeom prst="ellipse">
              <a:avLst/>
            </a:prstGeom>
            <a:grp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70" name="Oval 69">
              <a:extLst>
                <a:ext uri="{FF2B5EF4-FFF2-40B4-BE49-F238E27FC236}">
                  <a16:creationId xmlns:a16="http://schemas.microsoft.com/office/drawing/2014/main" id="{B93E9239-8DCC-87B5-ED12-67E46328740C}"/>
                </a:ext>
              </a:extLst>
            </p:cNvPr>
            <p:cNvSpPr/>
            <p:nvPr/>
          </p:nvSpPr>
          <p:spPr>
            <a:xfrm>
              <a:off x="997120" y="4550727"/>
              <a:ext cx="177800" cy="150177"/>
            </a:xfrm>
            <a:prstGeom prst="ellipse">
              <a:avLst/>
            </a:prstGeom>
            <a:grp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71" name="Oval 70">
              <a:extLst>
                <a:ext uri="{FF2B5EF4-FFF2-40B4-BE49-F238E27FC236}">
                  <a16:creationId xmlns:a16="http://schemas.microsoft.com/office/drawing/2014/main" id="{99195EA6-CDD8-8710-5A32-295E26A3DB33}"/>
                </a:ext>
              </a:extLst>
            </p:cNvPr>
            <p:cNvSpPr/>
            <p:nvPr/>
          </p:nvSpPr>
          <p:spPr>
            <a:xfrm>
              <a:off x="791426" y="4887119"/>
              <a:ext cx="355941" cy="338773"/>
            </a:xfrm>
            <a:prstGeom prst="ellipse">
              <a:avLst/>
            </a:prstGeom>
            <a:grp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72" name="Group 71">
            <a:extLst>
              <a:ext uri="{FF2B5EF4-FFF2-40B4-BE49-F238E27FC236}">
                <a16:creationId xmlns:a16="http://schemas.microsoft.com/office/drawing/2014/main" id="{AB1FA6DC-813F-D168-28FD-93AF61A0CDD9}"/>
              </a:ext>
            </a:extLst>
          </p:cNvPr>
          <p:cNvGrpSpPr/>
          <p:nvPr/>
        </p:nvGrpSpPr>
        <p:grpSpPr>
          <a:xfrm rot="4591612">
            <a:off x="9696838" y="4254461"/>
            <a:ext cx="588303" cy="486887"/>
            <a:chOff x="7770133" y="4780915"/>
            <a:chExt cx="588303" cy="486887"/>
          </a:xfrm>
          <a:solidFill>
            <a:srgbClr val="00B050"/>
          </a:solidFill>
        </p:grpSpPr>
        <p:sp>
          <p:nvSpPr>
            <p:cNvPr id="73" name="Oval 72">
              <a:extLst>
                <a:ext uri="{FF2B5EF4-FFF2-40B4-BE49-F238E27FC236}">
                  <a16:creationId xmlns:a16="http://schemas.microsoft.com/office/drawing/2014/main" id="{00104D6C-8365-DCE0-3BCA-369DD5C4BD8F}"/>
                </a:ext>
              </a:extLst>
            </p:cNvPr>
            <p:cNvSpPr/>
            <p:nvPr/>
          </p:nvSpPr>
          <p:spPr>
            <a:xfrm>
              <a:off x="7770133" y="5013802"/>
              <a:ext cx="266700" cy="254000"/>
            </a:xfrm>
            <a:prstGeom prst="ellipse">
              <a:avLst/>
            </a:prstGeom>
            <a:grpFill/>
            <a:ln>
              <a:solidFill>
                <a:schemeClr val="accent4">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74" name="Oval 73">
              <a:extLst>
                <a:ext uri="{FF2B5EF4-FFF2-40B4-BE49-F238E27FC236}">
                  <a16:creationId xmlns:a16="http://schemas.microsoft.com/office/drawing/2014/main" id="{B86856BB-E0E5-491A-37FD-F23B0104DFB8}"/>
                </a:ext>
              </a:extLst>
            </p:cNvPr>
            <p:cNvSpPr/>
            <p:nvPr/>
          </p:nvSpPr>
          <p:spPr>
            <a:xfrm>
              <a:off x="8180636" y="4998719"/>
              <a:ext cx="177800" cy="150177"/>
            </a:xfrm>
            <a:prstGeom prst="ellipse">
              <a:avLst/>
            </a:prstGeom>
            <a:grpFill/>
            <a:ln>
              <a:solidFill>
                <a:schemeClr val="accent4">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75" name="Oval 74">
              <a:extLst>
                <a:ext uri="{FF2B5EF4-FFF2-40B4-BE49-F238E27FC236}">
                  <a16:creationId xmlns:a16="http://schemas.microsoft.com/office/drawing/2014/main" id="{EB0036D8-633D-ABDB-01F9-1B38BE8F01F1}"/>
                </a:ext>
              </a:extLst>
            </p:cNvPr>
            <p:cNvSpPr/>
            <p:nvPr/>
          </p:nvSpPr>
          <p:spPr>
            <a:xfrm>
              <a:off x="8095763" y="4780915"/>
              <a:ext cx="114300" cy="86677"/>
            </a:xfrm>
            <a:prstGeom prst="ellipse">
              <a:avLst/>
            </a:prstGeom>
            <a:grpFill/>
            <a:ln>
              <a:solidFill>
                <a:schemeClr val="accent4">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80" name="Group 79">
            <a:extLst>
              <a:ext uri="{FF2B5EF4-FFF2-40B4-BE49-F238E27FC236}">
                <a16:creationId xmlns:a16="http://schemas.microsoft.com/office/drawing/2014/main" id="{AD271C31-A72A-7A46-4778-611A19BD8204}"/>
              </a:ext>
            </a:extLst>
          </p:cNvPr>
          <p:cNvGrpSpPr/>
          <p:nvPr/>
        </p:nvGrpSpPr>
        <p:grpSpPr>
          <a:xfrm>
            <a:off x="602068" y="230009"/>
            <a:ext cx="1416931" cy="276999"/>
            <a:chOff x="610193" y="432173"/>
            <a:chExt cx="1416931" cy="276998"/>
          </a:xfrm>
        </p:grpSpPr>
        <p:sp>
          <p:nvSpPr>
            <p:cNvPr id="61" name="TextBox 60">
              <a:extLst>
                <a:ext uri="{FF2B5EF4-FFF2-40B4-BE49-F238E27FC236}">
                  <a16:creationId xmlns:a16="http://schemas.microsoft.com/office/drawing/2014/main" id="{88B0E7AA-B8D9-38B1-7627-6C77D1013D44}"/>
                </a:ext>
              </a:extLst>
            </p:cNvPr>
            <p:cNvSpPr txBox="1"/>
            <p:nvPr/>
          </p:nvSpPr>
          <p:spPr>
            <a:xfrm>
              <a:off x="831058" y="432173"/>
              <a:ext cx="1196066" cy="276998"/>
            </a:xfrm>
            <a:prstGeom prst="rect">
              <a:avLst/>
            </a:prstGeom>
            <a:noFill/>
          </p:spPr>
          <p:txBody>
            <a:bodyPr wrap="square" rtlCol="0">
              <a:spAutoFit/>
            </a:bodyPr>
            <a:lstStyle/>
            <a:p>
              <a:pPr algn="ctr" defTabSz="1088543"/>
              <a:r>
                <a:rPr lang="fi-FI" sz="1200">
                  <a:solidFill>
                    <a:srgbClr val="000000"/>
                  </a:solidFill>
                  <a:latin typeface="Calibri" panose="020F0502020204030204"/>
                </a:rPr>
                <a:t>Kestävää arvoa</a:t>
              </a:r>
            </a:p>
          </p:txBody>
        </p:sp>
        <p:sp>
          <p:nvSpPr>
            <p:cNvPr id="76" name="Oval 75">
              <a:extLst>
                <a:ext uri="{FF2B5EF4-FFF2-40B4-BE49-F238E27FC236}">
                  <a16:creationId xmlns:a16="http://schemas.microsoft.com/office/drawing/2014/main" id="{14C160DC-B15E-8837-208F-12085BD4AC2E}"/>
                </a:ext>
              </a:extLst>
            </p:cNvPr>
            <p:cNvSpPr/>
            <p:nvPr/>
          </p:nvSpPr>
          <p:spPr>
            <a:xfrm>
              <a:off x="610193" y="459252"/>
              <a:ext cx="266700" cy="222843"/>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grpSp>
        <p:nvGrpSpPr>
          <p:cNvPr id="79" name="Group 78">
            <a:extLst>
              <a:ext uri="{FF2B5EF4-FFF2-40B4-BE49-F238E27FC236}">
                <a16:creationId xmlns:a16="http://schemas.microsoft.com/office/drawing/2014/main" id="{E1235DA5-487B-D0E1-42EE-836CCEE2DB31}"/>
              </a:ext>
            </a:extLst>
          </p:cNvPr>
          <p:cNvGrpSpPr/>
          <p:nvPr/>
        </p:nvGrpSpPr>
        <p:grpSpPr>
          <a:xfrm>
            <a:off x="595229" y="857968"/>
            <a:ext cx="2381865" cy="276999"/>
            <a:chOff x="595227" y="857964"/>
            <a:chExt cx="2381865" cy="276999"/>
          </a:xfrm>
        </p:grpSpPr>
        <p:sp>
          <p:nvSpPr>
            <p:cNvPr id="77" name="Oval 76">
              <a:extLst>
                <a:ext uri="{FF2B5EF4-FFF2-40B4-BE49-F238E27FC236}">
                  <a16:creationId xmlns:a16="http://schemas.microsoft.com/office/drawing/2014/main" id="{EB777770-4159-3111-830A-9F4F36DBFE37}"/>
                </a:ext>
              </a:extLst>
            </p:cNvPr>
            <p:cNvSpPr/>
            <p:nvPr/>
          </p:nvSpPr>
          <p:spPr>
            <a:xfrm>
              <a:off x="595227" y="878236"/>
              <a:ext cx="266700" cy="222843"/>
            </a:xfrm>
            <a:prstGeom prst="ellipse">
              <a:avLst/>
            </a:prstGeom>
            <a:solidFill>
              <a:schemeClr val="bg2">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sp>
          <p:nvSpPr>
            <p:cNvPr id="78" name="TextBox 77">
              <a:extLst>
                <a:ext uri="{FF2B5EF4-FFF2-40B4-BE49-F238E27FC236}">
                  <a16:creationId xmlns:a16="http://schemas.microsoft.com/office/drawing/2014/main" id="{B5DD18A6-1DE5-4479-277F-F0C6CE72868C}"/>
                </a:ext>
              </a:extLst>
            </p:cNvPr>
            <p:cNvSpPr txBox="1"/>
            <p:nvPr/>
          </p:nvSpPr>
          <p:spPr>
            <a:xfrm>
              <a:off x="860276" y="857964"/>
              <a:ext cx="2116816" cy="276999"/>
            </a:xfrm>
            <a:prstGeom prst="rect">
              <a:avLst/>
            </a:prstGeom>
            <a:noFill/>
          </p:spPr>
          <p:txBody>
            <a:bodyPr wrap="square" rtlCol="0">
              <a:spAutoFit/>
            </a:bodyPr>
            <a:lstStyle/>
            <a:p>
              <a:pPr defTabSz="1088543"/>
              <a:r>
                <a:rPr lang="fi-FI" sz="1200">
                  <a:solidFill>
                    <a:srgbClr val="000000"/>
                  </a:solidFill>
                  <a:latin typeface="Calibri" panose="020F0502020204030204"/>
                </a:rPr>
                <a:t>Arvonluonnin mahdollisuudet</a:t>
              </a:r>
            </a:p>
          </p:txBody>
        </p:sp>
      </p:grpSp>
      <p:grpSp>
        <p:nvGrpSpPr>
          <p:cNvPr id="81" name="Group 80">
            <a:extLst>
              <a:ext uri="{FF2B5EF4-FFF2-40B4-BE49-F238E27FC236}">
                <a16:creationId xmlns:a16="http://schemas.microsoft.com/office/drawing/2014/main" id="{89077862-1454-0471-0ECF-F21972E664E8}"/>
              </a:ext>
            </a:extLst>
          </p:cNvPr>
          <p:cNvGrpSpPr/>
          <p:nvPr/>
        </p:nvGrpSpPr>
        <p:grpSpPr>
          <a:xfrm>
            <a:off x="602068" y="533850"/>
            <a:ext cx="1416931" cy="276999"/>
            <a:chOff x="610193" y="432173"/>
            <a:chExt cx="1416931" cy="276998"/>
          </a:xfrm>
          <a:solidFill>
            <a:srgbClr val="FF99CC"/>
          </a:solidFill>
        </p:grpSpPr>
        <p:sp>
          <p:nvSpPr>
            <p:cNvPr id="82" name="TextBox 81">
              <a:extLst>
                <a:ext uri="{FF2B5EF4-FFF2-40B4-BE49-F238E27FC236}">
                  <a16:creationId xmlns:a16="http://schemas.microsoft.com/office/drawing/2014/main" id="{72879C03-6CDB-D4F5-3A77-20AD6C7F579B}"/>
                </a:ext>
              </a:extLst>
            </p:cNvPr>
            <p:cNvSpPr txBox="1"/>
            <p:nvPr/>
          </p:nvSpPr>
          <p:spPr>
            <a:xfrm>
              <a:off x="831058" y="432173"/>
              <a:ext cx="1196066" cy="276998"/>
            </a:xfrm>
            <a:prstGeom prst="rect">
              <a:avLst/>
            </a:prstGeom>
            <a:noFill/>
          </p:spPr>
          <p:txBody>
            <a:bodyPr wrap="square" rtlCol="0">
              <a:spAutoFit/>
            </a:bodyPr>
            <a:lstStyle/>
            <a:p>
              <a:pPr defTabSz="1088543"/>
              <a:r>
                <a:rPr lang="fi-FI" sz="1200">
                  <a:solidFill>
                    <a:srgbClr val="000000"/>
                  </a:solidFill>
                  <a:latin typeface="Calibri" panose="020F0502020204030204"/>
                </a:rPr>
                <a:t> </a:t>
              </a:r>
              <a:r>
                <a:rPr lang="fi-FI" sz="1200" err="1">
                  <a:solidFill>
                    <a:srgbClr val="000000"/>
                  </a:solidFill>
                  <a:latin typeface="Calibri" panose="020F0502020204030204"/>
                </a:rPr>
                <a:t>Menetty</a:t>
              </a:r>
              <a:r>
                <a:rPr lang="fi-FI" sz="1200">
                  <a:solidFill>
                    <a:srgbClr val="000000"/>
                  </a:solidFill>
                  <a:latin typeface="Calibri" panose="020F0502020204030204"/>
                </a:rPr>
                <a:t> arvo</a:t>
              </a:r>
            </a:p>
          </p:txBody>
        </p:sp>
        <p:sp>
          <p:nvSpPr>
            <p:cNvPr id="83" name="Oval 82">
              <a:extLst>
                <a:ext uri="{FF2B5EF4-FFF2-40B4-BE49-F238E27FC236}">
                  <a16:creationId xmlns:a16="http://schemas.microsoft.com/office/drawing/2014/main" id="{B8D30695-11EB-5761-27DB-52842986D6A5}"/>
                </a:ext>
              </a:extLst>
            </p:cNvPr>
            <p:cNvSpPr/>
            <p:nvPr/>
          </p:nvSpPr>
          <p:spPr>
            <a:xfrm>
              <a:off x="610193" y="459252"/>
              <a:ext cx="266700" cy="222843"/>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88543"/>
              <a:endParaRPr lang="fi-FI" sz="2143">
                <a:solidFill>
                  <a:srgbClr val="FFFFFF"/>
                </a:solidFill>
                <a:latin typeface="Calibri" panose="020F0502020204030204"/>
              </a:endParaRPr>
            </a:p>
          </p:txBody>
        </p:sp>
      </p:grpSp>
      <p:sp>
        <p:nvSpPr>
          <p:cNvPr id="2" name="TextBox 1">
            <a:extLst>
              <a:ext uri="{FF2B5EF4-FFF2-40B4-BE49-F238E27FC236}">
                <a16:creationId xmlns:a16="http://schemas.microsoft.com/office/drawing/2014/main" id="{195AC3A0-E339-083A-F204-3C0A61B948FE}"/>
              </a:ext>
            </a:extLst>
          </p:cNvPr>
          <p:cNvSpPr txBox="1"/>
          <p:nvPr/>
        </p:nvSpPr>
        <p:spPr>
          <a:xfrm>
            <a:off x="7568924" y="5773191"/>
            <a:ext cx="1051250" cy="276999"/>
          </a:xfrm>
          <a:prstGeom prst="rect">
            <a:avLst/>
          </a:prstGeom>
          <a:noFill/>
        </p:spPr>
        <p:txBody>
          <a:bodyPr wrap="none" rtlCol="0">
            <a:spAutoFit/>
          </a:bodyPr>
          <a:lstStyle/>
          <a:p>
            <a:pPr algn="ctr" defTabSz="1088543"/>
            <a:r>
              <a:rPr lang="fi-FI" sz="1200">
                <a:solidFill>
                  <a:srgbClr val="000000"/>
                </a:solidFill>
                <a:latin typeface="Calibri" panose="020F0502020204030204"/>
              </a:rPr>
              <a:t>Konkretisointi</a:t>
            </a:r>
          </a:p>
        </p:txBody>
      </p:sp>
    </p:spTree>
    <p:extLst>
      <p:ext uri="{BB962C8B-B14F-4D97-AF65-F5344CB8AC3E}">
        <p14:creationId xmlns:p14="http://schemas.microsoft.com/office/powerpoint/2010/main" val="2187944200"/>
      </p:ext>
    </p:extLst>
  </p:cSld>
  <p:clrMapOvr>
    <a:masterClrMapping/>
  </p:clrMapOvr>
  <mc:AlternateContent xmlns:mc="http://schemas.openxmlformats.org/markup-compatibility/2006" xmlns:p14="http://schemas.microsoft.com/office/powerpoint/2010/main">
    <mc:Choice Requires="p14">
      <p:transition spd="slow" p14:dur="2000" advTm="19114"/>
    </mc:Choice>
    <mc:Fallback xmlns="">
      <p:transition spd="slow" advTm="1911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72262" y="6204767"/>
            <a:ext cx="7575551" cy="382156"/>
          </a:xfrm>
          <a:prstGeom prst="rect">
            <a:avLst/>
          </a:prstGeom>
        </p:spPr>
        <p:txBody>
          <a:bodyPr vert="horz" wrap="square" lIns="0" tIns="12700" rIns="0" bIns="0" rtlCol="0">
            <a:spAutoFit/>
          </a:bodyPr>
          <a:lstStyle/>
          <a:p>
            <a:pPr marL="12700" marR="5080" defTabSz="1088543">
              <a:spcBef>
                <a:spcPts val="100"/>
              </a:spcBef>
              <a:defRPr/>
            </a:pPr>
            <a:r>
              <a:rPr sz="1200">
                <a:solidFill>
                  <a:srgbClr val="000000"/>
                </a:solidFill>
                <a:latin typeface="Calibri"/>
                <a:cs typeface="Calibri"/>
              </a:rPr>
              <a:t>Lähde:</a:t>
            </a:r>
            <a:r>
              <a:rPr sz="1200" spc="-45">
                <a:solidFill>
                  <a:srgbClr val="000000"/>
                </a:solidFill>
                <a:latin typeface="Calibri"/>
                <a:cs typeface="Calibri"/>
              </a:rPr>
              <a:t> </a:t>
            </a:r>
            <a:r>
              <a:rPr lang="fi-FI" sz="1200" spc="-45">
                <a:solidFill>
                  <a:srgbClr val="000000"/>
                </a:solidFill>
                <a:latin typeface="Calibri"/>
                <a:cs typeface="Calibri"/>
              </a:rPr>
              <a:t>Muokattu </a:t>
            </a:r>
            <a:r>
              <a:rPr sz="1200" err="1">
                <a:solidFill>
                  <a:srgbClr val="000000"/>
                </a:solidFill>
                <a:latin typeface="Calibri"/>
                <a:cs typeface="Calibri"/>
              </a:rPr>
              <a:t>Bocken</a:t>
            </a:r>
            <a:r>
              <a:rPr sz="1200">
                <a:solidFill>
                  <a:srgbClr val="000000"/>
                </a:solidFill>
                <a:latin typeface="Calibri"/>
                <a:cs typeface="Calibri"/>
              </a:rPr>
              <a:t>, N., Short,</a:t>
            </a:r>
            <a:r>
              <a:rPr sz="1200" spc="-25">
                <a:solidFill>
                  <a:srgbClr val="000000"/>
                </a:solidFill>
                <a:latin typeface="Calibri"/>
                <a:cs typeface="Calibri"/>
              </a:rPr>
              <a:t> </a:t>
            </a:r>
            <a:r>
              <a:rPr sz="1200">
                <a:solidFill>
                  <a:srgbClr val="000000"/>
                </a:solidFill>
                <a:latin typeface="Calibri"/>
                <a:cs typeface="Calibri"/>
              </a:rPr>
              <a:t>S.</a:t>
            </a:r>
            <a:r>
              <a:rPr sz="1200" spc="-20">
                <a:solidFill>
                  <a:srgbClr val="000000"/>
                </a:solidFill>
                <a:latin typeface="Calibri"/>
                <a:cs typeface="Calibri"/>
              </a:rPr>
              <a:t> </a:t>
            </a:r>
            <a:r>
              <a:rPr sz="1200">
                <a:solidFill>
                  <a:srgbClr val="000000"/>
                </a:solidFill>
                <a:latin typeface="Calibri"/>
                <a:cs typeface="Calibri"/>
              </a:rPr>
              <a:t>Rana,</a:t>
            </a:r>
            <a:r>
              <a:rPr sz="1200" spc="-15">
                <a:solidFill>
                  <a:srgbClr val="000000"/>
                </a:solidFill>
                <a:latin typeface="Calibri"/>
                <a:cs typeface="Calibri"/>
              </a:rPr>
              <a:t> </a:t>
            </a:r>
            <a:r>
              <a:rPr sz="1200" spc="-85">
                <a:solidFill>
                  <a:srgbClr val="000000"/>
                </a:solidFill>
                <a:latin typeface="Calibri"/>
                <a:cs typeface="Calibri"/>
              </a:rPr>
              <a:t>P.</a:t>
            </a:r>
            <a:r>
              <a:rPr sz="1200" spc="11">
                <a:solidFill>
                  <a:srgbClr val="000000"/>
                </a:solidFill>
                <a:latin typeface="Calibri"/>
                <a:cs typeface="Calibri"/>
              </a:rPr>
              <a:t> </a:t>
            </a:r>
            <a:r>
              <a:rPr sz="1200">
                <a:solidFill>
                  <a:srgbClr val="000000"/>
                </a:solidFill>
                <a:latin typeface="Calibri"/>
                <a:cs typeface="Calibri"/>
              </a:rPr>
              <a:t>&amp;</a:t>
            </a:r>
            <a:r>
              <a:rPr sz="1200" spc="-15">
                <a:solidFill>
                  <a:srgbClr val="000000"/>
                </a:solidFill>
                <a:latin typeface="Calibri"/>
                <a:cs typeface="Calibri"/>
              </a:rPr>
              <a:t> </a:t>
            </a:r>
            <a:r>
              <a:rPr sz="1200">
                <a:solidFill>
                  <a:srgbClr val="000000"/>
                </a:solidFill>
                <a:latin typeface="Calibri"/>
                <a:cs typeface="Calibri"/>
              </a:rPr>
              <a:t>Evans,</a:t>
            </a:r>
            <a:r>
              <a:rPr sz="1200" spc="-15">
                <a:solidFill>
                  <a:srgbClr val="000000"/>
                </a:solidFill>
                <a:latin typeface="Calibri"/>
                <a:cs typeface="Calibri"/>
              </a:rPr>
              <a:t> </a:t>
            </a:r>
            <a:r>
              <a:rPr sz="1200">
                <a:solidFill>
                  <a:srgbClr val="000000"/>
                </a:solidFill>
                <a:latin typeface="Calibri"/>
                <a:cs typeface="Calibri"/>
              </a:rPr>
              <a:t>S.</a:t>
            </a:r>
            <a:r>
              <a:rPr sz="1200" spc="-20">
                <a:solidFill>
                  <a:srgbClr val="000000"/>
                </a:solidFill>
                <a:latin typeface="Calibri"/>
                <a:cs typeface="Calibri"/>
              </a:rPr>
              <a:t> </a:t>
            </a:r>
            <a:r>
              <a:rPr sz="1200">
                <a:solidFill>
                  <a:srgbClr val="000000"/>
                </a:solidFill>
                <a:latin typeface="Calibri"/>
                <a:cs typeface="Calibri"/>
              </a:rPr>
              <a:t>(2013)</a:t>
            </a:r>
            <a:r>
              <a:rPr sz="1200" spc="5">
                <a:solidFill>
                  <a:srgbClr val="000000"/>
                </a:solidFill>
                <a:latin typeface="Calibri"/>
                <a:cs typeface="Calibri"/>
              </a:rPr>
              <a:t> </a:t>
            </a:r>
            <a:r>
              <a:rPr sz="1200">
                <a:solidFill>
                  <a:srgbClr val="000000"/>
                </a:solidFill>
                <a:latin typeface="Calibri"/>
                <a:cs typeface="Calibri"/>
              </a:rPr>
              <a:t>A value</a:t>
            </a:r>
            <a:r>
              <a:rPr sz="1200" spc="-25">
                <a:solidFill>
                  <a:srgbClr val="000000"/>
                </a:solidFill>
                <a:latin typeface="Calibri"/>
                <a:cs typeface="Calibri"/>
              </a:rPr>
              <a:t> </a:t>
            </a:r>
            <a:r>
              <a:rPr sz="1200">
                <a:solidFill>
                  <a:srgbClr val="000000"/>
                </a:solidFill>
                <a:latin typeface="Calibri"/>
                <a:cs typeface="Calibri"/>
              </a:rPr>
              <a:t>mapping</a:t>
            </a:r>
            <a:r>
              <a:rPr sz="1200" spc="-40">
                <a:solidFill>
                  <a:srgbClr val="000000"/>
                </a:solidFill>
                <a:latin typeface="Calibri"/>
                <a:cs typeface="Calibri"/>
              </a:rPr>
              <a:t> </a:t>
            </a:r>
            <a:r>
              <a:rPr sz="1200">
                <a:solidFill>
                  <a:srgbClr val="000000"/>
                </a:solidFill>
                <a:latin typeface="Calibri"/>
                <a:cs typeface="Calibri"/>
              </a:rPr>
              <a:t>tool</a:t>
            </a:r>
            <a:r>
              <a:rPr sz="1200" spc="-5">
                <a:solidFill>
                  <a:srgbClr val="000000"/>
                </a:solidFill>
                <a:latin typeface="Calibri"/>
                <a:cs typeface="Calibri"/>
              </a:rPr>
              <a:t> </a:t>
            </a:r>
            <a:r>
              <a:rPr sz="1200">
                <a:solidFill>
                  <a:srgbClr val="000000"/>
                </a:solidFill>
                <a:latin typeface="Calibri"/>
                <a:cs typeface="Calibri"/>
              </a:rPr>
              <a:t>for</a:t>
            </a:r>
            <a:r>
              <a:rPr sz="1200" spc="-25">
                <a:solidFill>
                  <a:srgbClr val="000000"/>
                </a:solidFill>
                <a:latin typeface="Calibri"/>
                <a:cs typeface="Calibri"/>
              </a:rPr>
              <a:t> </a:t>
            </a:r>
            <a:r>
              <a:rPr sz="1200">
                <a:solidFill>
                  <a:srgbClr val="000000"/>
                </a:solidFill>
                <a:latin typeface="Calibri"/>
                <a:cs typeface="Calibri"/>
              </a:rPr>
              <a:t>sustainable</a:t>
            </a:r>
            <a:r>
              <a:rPr sz="1200" spc="-35">
                <a:solidFill>
                  <a:srgbClr val="000000"/>
                </a:solidFill>
                <a:latin typeface="Calibri"/>
                <a:cs typeface="Calibri"/>
              </a:rPr>
              <a:t> </a:t>
            </a:r>
            <a:r>
              <a:rPr sz="1200">
                <a:solidFill>
                  <a:srgbClr val="000000"/>
                </a:solidFill>
                <a:latin typeface="Calibri"/>
                <a:cs typeface="Calibri"/>
              </a:rPr>
              <a:t>business</a:t>
            </a:r>
            <a:r>
              <a:rPr sz="1200" spc="-15">
                <a:solidFill>
                  <a:srgbClr val="000000"/>
                </a:solidFill>
                <a:latin typeface="Calibri"/>
                <a:cs typeface="Calibri"/>
              </a:rPr>
              <a:t> </a:t>
            </a:r>
            <a:r>
              <a:rPr sz="1200">
                <a:solidFill>
                  <a:srgbClr val="000000"/>
                </a:solidFill>
                <a:latin typeface="Calibri"/>
                <a:cs typeface="Calibri"/>
              </a:rPr>
              <a:t>modelling.</a:t>
            </a:r>
            <a:r>
              <a:rPr sz="1200" spc="-25">
                <a:solidFill>
                  <a:srgbClr val="000000"/>
                </a:solidFill>
                <a:latin typeface="Calibri"/>
                <a:cs typeface="Calibri"/>
              </a:rPr>
              <a:t> </a:t>
            </a:r>
            <a:r>
              <a:rPr sz="1200" spc="-11">
                <a:solidFill>
                  <a:srgbClr val="000000"/>
                </a:solidFill>
                <a:latin typeface="Calibri"/>
                <a:cs typeface="Calibri"/>
              </a:rPr>
              <a:t>Corporate </a:t>
            </a:r>
            <a:r>
              <a:rPr sz="1200">
                <a:solidFill>
                  <a:srgbClr val="000000"/>
                </a:solidFill>
                <a:latin typeface="Calibri"/>
                <a:cs typeface="Calibri"/>
              </a:rPr>
              <a:t>Governance</a:t>
            </a:r>
            <a:r>
              <a:rPr sz="1200" spc="-35">
                <a:solidFill>
                  <a:srgbClr val="000000"/>
                </a:solidFill>
                <a:latin typeface="Calibri"/>
                <a:cs typeface="Calibri"/>
              </a:rPr>
              <a:t> </a:t>
            </a:r>
            <a:r>
              <a:rPr sz="1200">
                <a:solidFill>
                  <a:srgbClr val="000000"/>
                </a:solidFill>
                <a:latin typeface="Calibri"/>
                <a:cs typeface="Calibri"/>
              </a:rPr>
              <a:t>13(5):</a:t>
            </a:r>
            <a:r>
              <a:rPr sz="1200" spc="5">
                <a:solidFill>
                  <a:srgbClr val="000000"/>
                </a:solidFill>
                <a:latin typeface="Calibri"/>
                <a:cs typeface="Calibri"/>
              </a:rPr>
              <a:t> </a:t>
            </a:r>
            <a:r>
              <a:rPr sz="1200">
                <a:solidFill>
                  <a:srgbClr val="000000"/>
                </a:solidFill>
                <a:latin typeface="Calibri"/>
                <a:cs typeface="Calibri"/>
              </a:rPr>
              <a:t>482-</a:t>
            </a:r>
            <a:r>
              <a:rPr sz="1200" spc="-20">
                <a:solidFill>
                  <a:srgbClr val="000000"/>
                </a:solidFill>
                <a:latin typeface="Calibri"/>
                <a:cs typeface="Calibri"/>
              </a:rPr>
              <a:t>497.</a:t>
            </a:r>
            <a:endParaRPr sz="1200">
              <a:solidFill>
                <a:srgbClr val="000000"/>
              </a:solidFill>
              <a:latin typeface="Calibri"/>
              <a:cs typeface="Calibri"/>
            </a:endParaRPr>
          </a:p>
        </p:txBody>
      </p:sp>
      <p:sp>
        <p:nvSpPr>
          <p:cNvPr id="4" name="object 4"/>
          <p:cNvSpPr txBox="1"/>
          <p:nvPr/>
        </p:nvSpPr>
        <p:spPr>
          <a:xfrm>
            <a:off x="272262" y="162760"/>
            <a:ext cx="4958739" cy="2228815"/>
          </a:xfrm>
          <a:prstGeom prst="rect">
            <a:avLst/>
          </a:prstGeom>
        </p:spPr>
        <p:txBody>
          <a:bodyPr vert="horz" wrap="square" lIns="0" tIns="12700" rIns="0" bIns="0" rtlCol="0">
            <a:spAutoFit/>
          </a:bodyPr>
          <a:lstStyle/>
          <a:p>
            <a:pPr marL="12700" defTabSz="1088543">
              <a:spcBef>
                <a:spcPts val="100"/>
              </a:spcBef>
              <a:defRPr/>
            </a:pPr>
            <a:r>
              <a:rPr lang="fi-FI" sz="3600" dirty="0">
                <a:latin typeface="Bahnschrift SemiBold" panose="020B0502040204020203" pitchFamily="34" charset="0"/>
                <a:cs typeface="Calibri"/>
              </a:rPr>
              <a:t>Menetetyn arvon kääntäminen arvonluonnin mahdollisuuksiksi</a:t>
            </a:r>
          </a:p>
        </p:txBody>
      </p:sp>
      <p:grpSp>
        <p:nvGrpSpPr>
          <p:cNvPr id="25" name="Group 24">
            <a:extLst>
              <a:ext uri="{FF2B5EF4-FFF2-40B4-BE49-F238E27FC236}">
                <a16:creationId xmlns:a16="http://schemas.microsoft.com/office/drawing/2014/main" id="{0EA93BF3-BAA2-FC94-93A2-A2F17056C721}"/>
              </a:ext>
            </a:extLst>
          </p:cNvPr>
          <p:cNvGrpSpPr/>
          <p:nvPr/>
        </p:nvGrpSpPr>
        <p:grpSpPr>
          <a:xfrm>
            <a:off x="5123966" y="425012"/>
            <a:ext cx="2149832" cy="2066925"/>
            <a:chOff x="5123966" y="425012"/>
            <a:chExt cx="2149832" cy="2066925"/>
          </a:xfrm>
        </p:grpSpPr>
        <p:sp>
          <p:nvSpPr>
            <p:cNvPr id="21" name="object 7">
              <a:extLst>
                <a:ext uri="{FF2B5EF4-FFF2-40B4-BE49-F238E27FC236}">
                  <a16:creationId xmlns:a16="http://schemas.microsoft.com/office/drawing/2014/main" id="{6FBFE05C-8DEC-A865-5674-8D7F67D619A2}"/>
                </a:ext>
              </a:extLst>
            </p:cNvPr>
            <p:cNvSpPr/>
            <p:nvPr/>
          </p:nvSpPr>
          <p:spPr>
            <a:xfrm>
              <a:off x="5123966" y="425012"/>
              <a:ext cx="2149832" cy="2066925"/>
            </a:xfrm>
            <a:custGeom>
              <a:avLst/>
              <a:gdLst/>
              <a:ahLst/>
              <a:cxnLst/>
              <a:rect l="l" t="t" r="r" b="b"/>
              <a:pathLst>
                <a:path w="2230120" h="2066925">
                  <a:moveTo>
                    <a:pt x="1114806" y="0"/>
                  </a:moveTo>
                  <a:lnTo>
                    <a:pt x="1065147" y="1006"/>
                  </a:lnTo>
                  <a:lnTo>
                    <a:pt x="1016045" y="3999"/>
                  </a:lnTo>
                  <a:lnTo>
                    <a:pt x="967545" y="8934"/>
                  </a:lnTo>
                  <a:lnTo>
                    <a:pt x="919691" y="15772"/>
                  </a:lnTo>
                  <a:lnTo>
                    <a:pt x="872530" y="24468"/>
                  </a:lnTo>
                  <a:lnTo>
                    <a:pt x="826106" y="34983"/>
                  </a:lnTo>
                  <a:lnTo>
                    <a:pt x="780465" y="47273"/>
                  </a:lnTo>
                  <a:lnTo>
                    <a:pt x="735653" y="61296"/>
                  </a:lnTo>
                  <a:lnTo>
                    <a:pt x="691713" y="77011"/>
                  </a:lnTo>
                  <a:lnTo>
                    <a:pt x="648693" y="94375"/>
                  </a:lnTo>
                  <a:lnTo>
                    <a:pt x="606636" y="113347"/>
                  </a:lnTo>
                  <a:lnTo>
                    <a:pt x="565589" y="133885"/>
                  </a:lnTo>
                  <a:lnTo>
                    <a:pt x="525597" y="155946"/>
                  </a:lnTo>
                  <a:lnTo>
                    <a:pt x="486705" y="179488"/>
                  </a:lnTo>
                  <a:lnTo>
                    <a:pt x="448958" y="204470"/>
                  </a:lnTo>
                  <a:lnTo>
                    <a:pt x="412401" y="230850"/>
                  </a:lnTo>
                  <a:lnTo>
                    <a:pt x="377081" y="258585"/>
                  </a:lnTo>
                  <a:lnTo>
                    <a:pt x="343041" y="287634"/>
                  </a:lnTo>
                  <a:lnTo>
                    <a:pt x="310329" y="317954"/>
                  </a:lnTo>
                  <a:lnTo>
                    <a:pt x="278988" y="349503"/>
                  </a:lnTo>
                  <a:lnTo>
                    <a:pt x="249065" y="382241"/>
                  </a:lnTo>
                  <a:lnTo>
                    <a:pt x="220603" y="416124"/>
                  </a:lnTo>
                  <a:lnTo>
                    <a:pt x="193650" y="451110"/>
                  </a:lnTo>
                  <a:lnTo>
                    <a:pt x="168250" y="487158"/>
                  </a:lnTo>
                  <a:lnTo>
                    <a:pt x="144448" y="524225"/>
                  </a:lnTo>
                  <a:lnTo>
                    <a:pt x="122291" y="562270"/>
                  </a:lnTo>
                  <a:lnTo>
                    <a:pt x="101822" y="601251"/>
                  </a:lnTo>
                  <a:lnTo>
                    <a:pt x="83087" y="641125"/>
                  </a:lnTo>
                  <a:lnTo>
                    <a:pt x="66132" y="681850"/>
                  </a:lnTo>
                  <a:lnTo>
                    <a:pt x="51002" y="723386"/>
                  </a:lnTo>
                  <a:lnTo>
                    <a:pt x="37743" y="765688"/>
                  </a:lnTo>
                  <a:lnTo>
                    <a:pt x="26399" y="808717"/>
                  </a:lnTo>
                  <a:lnTo>
                    <a:pt x="17016" y="852428"/>
                  </a:lnTo>
                  <a:lnTo>
                    <a:pt x="9639" y="896782"/>
                  </a:lnTo>
                  <a:lnTo>
                    <a:pt x="4314" y="941735"/>
                  </a:lnTo>
                  <a:lnTo>
                    <a:pt x="1086" y="987245"/>
                  </a:lnTo>
                  <a:lnTo>
                    <a:pt x="0" y="1033272"/>
                  </a:lnTo>
                  <a:lnTo>
                    <a:pt x="1086" y="1079298"/>
                  </a:lnTo>
                  <a:lnTo>
                    <a:pt x="4314" y="1124808"/>
                  </a:lnTo>
                  <a:lnTo>
                    <a:pt x="9639" y="1169761"/>
                  </a:lnTo>
                  <a:lnTo>
                    <a:pt x="17016" y="1214115"/>
                  </a:lnTo>
                  <a:lnTo>
                    <a:pt x="26399" y="1257826"/>
                  </a:lnTo>
                  <a:lnTo>
                    <a:pt x="37743" y="1300855"/>
                  </a:lnTo>
                  <a:lnTo>
                    <a:pt x="51002" y="1343157"/>
                  </a:lnTo>
                  <a:lnTo>
                    <a:pt x="66132" y="1384693"/>
                  </a:lnTo>
                  <a:lnTo>
                    <a:pt x="83087" y="1425418"/>
                  </a:lnTo>
                  <a:lnTo>
                    <a:pt x="101822" y="1465292"/>
                  </a:lnTo>
                  <a:lnTo>
                    <a:pt x="122291" y="1504273"/>
                  </a:lnTo>
                  <a:lnTo>
                    <a:pt x="144448" y="1542318"/>
                  </a:lnTo>
                  <a:lnTo>
                    <a:pt x="168250" y="1579385"/>
                  </a:lnTo>
                  <a:lnTo>
                    <a:pt x="193650" y="1615433"/>
                  </a:lnTo>
                  <a:lnTo>
                    <a:pt x="220603" y="1650419"/>
                  </a:lnTo>
                  <a:lnTo>
                    <a:pt x="249065" y="1684302"/>
                  </a:lnTo>
                  <a:lnTo>
                    <a:pt x="278988" y="1717040"/>
                  </a:lnTo>
                  <a:lnTo>
                    <a:pt x="310329" y="1748589"/>
                  </a:lnTo>
                  <a:lnTo>
                    <a:pt x="343041" y="1778909"/>
                  </a:lnTo>
                  <a:lnTo>
                    <a:pt x="377081" y="1807958"/>
                  </a:lnTo>
                  <a:lnTo>
                    <a:pt x="412401" y="1835693"/>
                  </a:lnTo>
                  <a:lnTo>
                    <a:pt x="448958" y="1862073"/>
                  </a:lnTo>
                  <a:lnTo>
                    <a:pt x="486705" y="1887055"/>
                  </a:lnTo>
                  <a:lnTo>
                    <a:pt x="525597" y="1910597"/>
                  </a:lnTo>
                  <a:lnTo>
                    <a:pt x="565589" y="1932658"/>
                  </a:lnTo>
                  <a:lnTo>
                    <a:pt x="606636" y="1953196"/>
                  </a:lnTo>
                  <a:lnTo>
                    <a:pt x="648693" y="1972168"/>
                  </a:lnTo>
                  <a:lnTo>
                    <a:pt x="691713" y="1989532"/>
                  </a:lnTo>
                  <a:lnTo>
                    <a:pt x="735653" y="2005247"/>
                  </a:lnTo>
                  <a:lnTo>
                    <a:pt x="780465" y="2019270"/>
                  </a:lnTo>
                  <a:lnTo>
                    <a:pt x="826106" y="2031560"/>
                  </a:lnTo>
                  <a:lnTo>
                    <a:pt x="872530" y="2042075"/>
                  </a:lnTo>
                  <a:lnTo>
                    <a:pt x="919691" y="2050771"/>
                  </a:lnTo>
                  <a:lnTo>
                    <a:pt x="967545" y="2057609"/>
                  </a:lnTo>
                  <a:lnTo>
                    <a:pt x="1016045" y="2062544"/>
                  </a:lnTo>
                  <a:lnTo>
                    <a:pt x="1065147" y="2065537"/>
                  </a:lnTo>
                  <a:lnTo>
                    <a:pt x="1114806" y="2066544"/>
                  </a:lnTo>
                  <a:lnTo>
                    <a:pt x="1164464" y="2065537"/>
                  </a:lnTo>
                  <a:lnTo>
                    <a:pt x="1213566" y="2062544"/>
                  </a:lnTo>
                  <a:lnTo>
                    <a:pt x="1262066" y="2057609"/>
                  </a:lnTo>
                  <a:lnTo>
                    <a:pt x="1309920" y="2050771"/>
                  </a:lnTo>
                  <a:lnTo>
                    <a:pt x="1357081" y="2042075"/>
                  </a:lnTo>
                  <a:lnTo>
                    <a:pt x="1403505" y="2031560"/>
                  </a:lnTo>
                  <a:lnTo>
                    <a:pt x="1449146" y="2019270"/>
                  </a:lnTo>
                  <a:lnTo>
                    <a:pt x="1493958" y="2005247"/>
                  </a:lnTo>
                  <a:lnTo>
                    <a:pt x="1537898" y="1989532"/>
                  </a:lnTo>
                  <a:lnTo>
                    <a:pt x="1580918" y="1972168"/>
                  </a:lnTo>
                  <a:lnTo>
                    <a:pt x="1622975" y="1953196"/>
                  </a:lnTo>
                  <a:lnTo>
                    <a:pt x="1664022" y="1932658"/>
                  </a:lnTo>
                  <a:lnTo>
                    <a:pt x="1704014" y="1910597"/>
                  </a:lnTo>
                  <a:lnTo>
                    <a:pt x="1742906" y="1887055"/>
                  </a:lnTo>
                  <a:lnTo>
                    <a:pt x="1780653" y="1862073"/>
                  </a:lnTo>
                  <a:lnTo>
                    <a:pt x="1817210" y="1835693"/>
                  </a:lnTo>
                  <a:lnTo>
                    <a:pt x="1852530" y="1807958"/>
                  </a:lnTo>
                  <a:lnTo>
                    <a:pt x="1886570" y="1778909"/>
                  </a:lnTo>
                  <a:lnTo>
                    <a:pt x="1919282" y="1748589"/>
                  </a:lnTo>
                  <a:lnTo>
                    <a:pt x="1950623" y="1717040"/>
                  </a:lnTo>
                  <a:lnTo>
                    <a:pt x="1980546" y="1684302"/>
                  </a:lnTo>
                  <a:lnTo>
                    <a:pt x="2009008" y="1650419"/>
                  </a:lnTo>
                  <a:lnTo>
                    <a:pt x="2035961" y="1615433"/>
                  </a:lnTo>
                  <a:lnTo>
                    <a:pt x="2061361" y="1579385"/>
                  </a:lnTo>
                  <a:lnTo>
                    <a:pt x="2085163" y="1542318"/>
                  </a:lnTo>
                  <a:lnTo>
                    <a:pt x="2107320" y="1504273"/>
                  </a:lnTo>
                  <a:lnTo>
                    <a:pt x="2127789" y="1465292"/>
                  </a:lnTo>
                  <a:lnTo>
                    <a:pt x="2146524" y="1425418"/>
                  </a:lnTo>
                  <a:lnTo>
                    <a:pt x="2163479" y="1384693"/>
                  </a:lnTo>
                  <a:lnTo>
                    <a:pt x="2178609" y="1343157"/>
                  </a:lnTo>
                  <a:lnTo>
                    <a:pt x="2191868" y="1300855"/>
                  </a:lnTo>
                  <a:lnTo>
                    <a:pt x="2203212" y="1257826"/>
                  </a:lnTo>
                  <a:lnTo>
                    <a:pt x="2212595" y="1214115"/>
                  </a:lnTo>
                  <a:lnTo>
                    <a:pt x="2219972" y="1169761"/>
                  </a:lnTo>
                  <a:lnTo>
                    <a:pt x="2225297" y="1124808"/>
                  </a:lnTo>
                  <a:lnTo>
                    <a:pt x="2228525" y="1079298"/>
                  </a:lnTo>
                  <a:lnTo>
                    <a:pt x="2229612" y="1033272"/>
                  </a:lnTo>
                  <a:lnTo>
                    <a:pt x="2228525" y="987245"/>
                  </a:lnTo>
                  <a:lnTo>
                    <a:pt x="2225297" y="941735"/>
                  </a:lnTo>
                  <a:lnTo>
                    <a:pt x="2219972" y="896782"/>
                  </a:lnTo>
                  <a:lnTo>
                    <a:pt x="2212595" y="852428"/>
                  </a:lnTo>
                  <a:lnTo>
                    <a:pt x="2203212" y="808717"/>
                  </a:lnTo>
                  <a:lnTo>
                    <a:pt x="2191868" y="765688"/>
                  </a:lnTo>
                  <a:lnTo>
                    <a:pt x="2178609" y="723386"/>
                  </a:lnTo>
                  <a:lnTo>
                    <a:pt x="2163479" y="681850"/>
                  </a:lnTo>
                  <a:lnTo>
                    <a:pt x="2146524" y="641125"/>
                  </a:lnTo>
                  <a:lnTo>
                    <a:pt x="2127789" y="601251"/>
                  </a:lnTo>
                  <a:lnTo>
                    <a:pt x="2107320" y="562270"/>
                  </a:lnTo>
                  <a:lnTo>
                    <a:pt x="2085163" y="524225"/>
                  </a:lnTo>
                  <a:lnTo>
                    <a:pt x="2061361" y="487158"/>
                  </a:lnTo>
                  <a:lnTo>
                    <a:pt x="2035961" y="451110"/>
                  </a:lnTo>
                  <a:lnTo>
                    <a:pt x="2009008" y="416124"/>
                  </a:lnTo>
                  <a:lnTo>
                    <a:pt x="1980546" y="382241"/>
                  </a:lnTo>
                  <a:lnTo>
                    <a:pt x="1950623" y="349503"/>
                  </a:lnTo>
                  <a:lnTo>
                    <a:pt x="1919282" y="317954"/>
                  </a:lnTo>
                  <a:lnTo>
                    <a:pt x="1886570" y="287634"/>
                  </a:lnTo>
                  <a:lnTo>
                    <a:pt x="1852530" y="258585"/>
                  </a:lnTo>
                  <a:lnTo>
                    <a:pt x="1817210" y="230850"/>
                  </a:lnTo>
                  <a:lnTo>
                    <a:pt x="1780653" y="204470"/>
                  </a:lnTo>
                  <a:lnTo>
                    <a:pt x="1742906" y="179488"/>
                  </a:lnTo>
                  <a:lnTo>
                    <a:pt x="1704014" y="155946"/>
                  </a:lnTo>
                  <a:lnTo>
                    <a:pt x="1664022" y="133885"/>
                  </a:lnTo>
                  <a:lnTo>
                    <a:pt x="1622975" y="113347"/>
                  </a:lnTo>
                  <a:lnTo>
                    <a:pt x="1580918" y="94375"/>
                  </a:lnTo>
                  <a:lnTo>
                    <a:pt x="1537898" y="77011"/>
                  </a:lnTo>
                  <a:lnTo>
                    <a:pt x="1493958" y="61296"/>
                  </a:lnTo>
                  <a:lnTo>
                    <a:pt x="1449146" y="47273"/>
                  </a:lnTo>
                  <a:lnTo>
                    <a:pt x="1403505" y="34983"/>
                  </a:lnTo>
                  <a:lnTo>
                    <a:pt x="1357081" y="24468"/>
                  </a:lnTo>
                  <a:lnTo>
                    <a:pt x="1309920" y="15772"/>
                  </a:lnTo>
                  <a:lnTo>
                    <a:pt x="1262066" y="8934"/>
                  </a:lnTo>
                  <a:lnTo>
                    <a:pt x="1213566" y="3999"/>
                  </a:lnTo>
                  <a:lnTo>
                    <a:pt x="1164464" y="1006"/>
                  </a:lnTo>
                  <a:lnTo>
                    <a:pt x="1114806" y="0"/>
                  </a:lnTo>
                  <a:close/>
                </a:path>
              </a:pathLst>
            </a:custGeom>
            <a:solidFill>
              <a:srgbClr val="D22BA5"/>
            </a:solidFill>
          </p:spPr>
          <p:txBody>
            <a:bodyPr wrap="square" lIns="0" tIns="0" rIns="0" bIns="0" rtlCol="0"/>
            <a:lstStyle/>
            <a:p>
              <a:pPr defTabSz="1088543">
                <a:defRPr/>
              </a:pPr>
              <a:endParaRPr sz="2143">
                <a:solidFill>
                  <a:srgbClr val="000000"/>
                </a:solidFill>
                <a:latin typeface="Calibri" panose="020F0502020204030204"/>
              </a:endParaRPr>
            </a:p>
          </p:txBody>
        </p:sp>
        <p:sp>
          <p:nvSpPr>
            <p:cNvPr id="6" name="object 6"/>
            <p:cNvSpPr txBox="1"/>
            <p:nvPr/>
          </p:nvSpPr>
          <p:spPr>
            <a:xfrm>
              <a:off x="5417404" y="805732"/>
              <a:ext cx="1515690" cy="1305486"/>
            </a:xfrm>
            <a:prstGeom prst="rect">
              <a:avLst/>
            </a:prstGeom>
            <a:solidFill>
              <a:srgbClr val="D22BA5"/>
            </a:solidFill>
          </p:spPr>
          <p:txBody>
            <a:bodyPr vert="horz" wrap="square" lIns="0" tIns="12700" rIns="0" bIns="0" rtlCol="0">
              <a:spAutoFit/>
            </a:bodyPr>
            <a:lstStyle/>
            <a:p>
              <a:pPr marL="166688" marR="5080" indent="14288" defTabSz="1088543">
                <a:spcBef>
                  <a:spcPts val="100"/>
                </a:spcBef>
                <a:defRPr/>
              </a:pPr>
              <a:r>
                <a:rPr sz="1200" b="1" spc="-11" dirty="0" err="1">
                  <a:solidFill>
                    <a:srgbClr val="FFFFFF"/>
                  </a:solidFill>
                  <a:latin typeface="Calibri"/>
                  <a:cs typeface="Calibri"/>
                </a:rPr>
                <a:t>Arvonluonnin</a:t>
              </a:r>
              <a:r>
                <a:rPr sz="1200" b="1" spc="-11" dirty="0">
                  <a:solidFill>
                    <a:srgbClr val="FFFFFF"/>
                  </a:solidFill>
                  <a:latin typeface="Calibri"/>
                  <a:cs typeface="Calibri"/>
                </a:rPr>
                <a:t> </a:t>
              </a:r>
              <a:r>
                <a:rPr sz="1200" b="1" spc="-11" dirty="0" err="1">
                  <a:solidFill>
                    <a:srgbClr val="FFFFFF"/>
                  </a:solidFill>
                  <a:latin typeface="Calibri"/>
                  <a:cs typeface="Calibri"/>
                </a:rPr>
                <a:t>mahdollisuudet</a:t>
              </a:r>
              <a:r>
                <a:rPr sz="1200" b="1" spc="-11" dirty="0">
                  <a:solidFill>
                    <a:srgbClr val="FFFFFF"/>
                  </a:solidFill>
                  <a:latin typeface="Calibri"/>
                  <a:cs typeface="Calibri"/>
                </a:rPr>
                <a:t>:</a:t>
              </a:r>
              <a:endParaRPr sz="1200" dirty="0">
                <a:solidFill>
                  <a:srgbClr val="000000"/>
                </a:solidFill>
                <a:latin typeface="Calibri"/>
                <a:cs typeface="Calibri"/>
              </a:endParaRPr>
            </a:p>
            <a:p>
              <a:pPr marL="299078" marR="89532" indent="-287013" defTabSz="1088543">
                <a:buFontTx/>
                <a:buChar char="-"/>
                <a:tabLst>
                  <a:tab pos="299078" algn="l"/>
                  <a:tab pos="299713" algn="l"/>
                </a:tabLst>
                <a:defRPr/>
              </a:pPr>
              <a:r>
                <a:rPr sz="1200" spc="-11" dirty="0" err="1">
                  <a:solidFill>
                    <a:srgbClr val="FFFFFF"/>
                  </a:solidFill>
                  <a:latin typeface="Calibri"/>
                  <a:cs typeface="Calibri"/>
                </a:rPr>
                <a:t>Lisäarvoa</a:t>
              </a:r>
              <a:r>
                <a:rPr sz="1200" spc="-11" dirty="0">
                  <a:solidFill>
                    <a:srgbClr val="FFFFFF"/>
                  </a:solidFill>
                  <a:latin typeface="Calibri"/>
                  <a:cs typeface="Calibri"/>
                </a:rPr>
                <a:t> </a:t>
              </a:r>
              <a:r>
                <a:rPr sz="1200" spc="-11" dirty="0" err="1">
                  <a:solidFill>
                    <a:srgbClr val="FFFFFF"/>
                  </a:solidFill>
                  <a:latin typeface="Calibri"/>
                  <a:cs typeface="Calibri"/>
                </a:rPr>
                <a:t>nykyisille</a:t>
              </a:r>
              <a:r>
                <a:rPr sz="1200" spc="-11" dirty="0">
                  <a:solidFill>
                    <a:srgbClr val="FFFFFF"/>
                  </a:solidFill>
                  <a:latin typeface="Calibri"/>
                  <a:cs typeface="Calibri"/>
                </a:rPr>
                <a:t> </a:t>
              </a:r>
              <a:r>
                <a:rPr sz="1200" spc="-11" dirty="0" err="1">
                  <a:solidFill>
                    <a:srgbClr val="FFFFFF"/>
                  </a:solidFill>
                  <a:latin typeface="Calibri"/>
                  <a:cs typeface="Calibri"/>
                </a:rPr>
                <a:t>sidosryhmille</a:t>
              </a:r>
              <a:endParaRPr sz="1200" dirty="0">
                <a:solidFill>
                  <a:srgbClr val="000000"/>
                </a:solidFill>
                <a:latin typeface="Calibri"/>
                <a:cs typeface="Calibri"/>
              </a:endParaRPr>
            </a:p>
            <a:p>
              <a:pPr marL="299078" marR="89532" indent="-287013" defTabSz="1088543">
                <a:buFontTx/>
                <a:buChar char="-"/>
                <a:tabLst>
                  <a:tab pos="299078" algn="l"/>
                  <a:tab pos="299713" algn="l"/>
                </a:tabLst>
                <a:defRPr/>
              </a:pPr>
              <a:r>
                <a:rPr sz="1200" dirty="0" err="1">
                  <a:solidFill>
                    <a:srgbClr val="FFFFFF"/>
                  </a:solidFill>
                  <a:latin typeface="Calibri"/>
                  <a:cs typeface="Calibri"/>
                </a:rPr>
                <a:t>Arvoa</a:t>
              </a:r>
              <a:r>
                <a:rPr sz="1200" spc="-25" dirty="0">
                  <a:solidFill>
                    <a:srgbClr val="FFFFFF"/>
                  </a:solidFill>
                  <a:latin typeface="Calibri"/>
                  <a:cs typeface="Calibri"/>
                </a:rPr>
                <a:t> </a:t>
              </a:r>
              <a:r>
                <a:rPr sz="1200" spc="-11" dirty="0" err="1">
                  <a:solidFill>
                    <a:srgbClr val="FFFFFF"/>
                  </a:solidFill>
                  <a:latin typeface="Calibri"/>
                  <a:cs typeface="Calibri"/>
                </a:rPr>
                <a:t>uusille</a:t>
              </a:r>
              <a:r>
                <a:rPr sz="1200" spc="-11" dirty="0">
                  <a:solidFill>
                    <a:srgbClr val="FFFFFF"/>
                  </a:solidFill>
                  <a:latin typeface="Calibri"/>
                  <a:cs typeface="Calibri"/>
                </a:rPr>
                <a:t> </a:t>
              </a:r>
              <a:r>
                <a:rPr sz="1200" spc="-11" dirty="0" err="1">
                  <a:solidFill>
                    <a:srgbClr val="FFFFFF"/>
                  </a:solidFill>
                  <a:latin typeface="Calibri"/>
                  <a:cs typeface="Calibri"/>
                </a:rPr>
                <a:t>sidosryhmille</a:t>
              </a:r>
              <a:endParaRPr sz="1200" dirty="0">
                <a:solidFill>
                  <a:srgbClr val="000000"/>
                </a:solidFill>
                <a:latin typeface="Calibri"/>
                <a:cs typeface="Calibri"/>
              </a:endParaRPr>
            </a:p>
          </p:txBody>
        </p:sp>
      </p:grpSp>
      <p:grpSp>
        <p:nvGrpSpPr>
          <p:cNvPr id="26" name="Group 25">
            <a:extLst>
              <a:ext uri="{FF2B5EF4-FFF2-40B4-BE49-F238E27FC236}">
                <a16:creationId xmlns:a16="http://schemas.microsoft.com/office/drawing/2014/main" id="{723ABAF9-C048-AA51-5133-9A356BCB42AD}"/>
              </a:ext>
            </a:extLst>
          </p:cNvPr>
          <p:cNvGrpSpPr/>
          <p:nvPr/>
        </p:nvGrpSpPr>
        <p:grpSpPr>
          <a:xfrm>
            <a:off x="7320027" y="3767328"/>
            <a:ext cx="2149832" cy="2066925"/>
            <a:chOff x="7320027" y="3767328"/>
            <a:chExt cx="2149832" cy="2066925"/>
          </a:xfrm>
        </p:grpSpPr>
        <p:sp>
          <p:nvSpPr>
            <p:cNvPr id="7" name="object 7"/>
            <p:cNvSpPr/>
            <p:nvPr/>
          </p:nvSpPr>
          <p:spPr>
            <a:xfrm>
              <a:off x="7320027" y="3767328"/>
              <a:ext cx="2149832" cy="2066925"/>
            </a:xfrm>
            <a:custGeom>
              <a:avLst/>
              <a:gdLst/>
              <a:ahLst/>
              <a:cxnLst/>
              <a:rect l="l" t="t" r="r" b="b"/>
              <a:pathLst>
                <a:path w="2230120" h="2066925">
                  <a:moveTo>
                    <a:pt x="1114806" y="0"/>
                  </a:moveTo>
                  <a:lnTo>
                    <a:pt x="1065147" y="1006"/>
                  </a:lnTo>
                  <a:lnTo>
                    <a:pt x="1016045" y="3999"/>
                  </a:lnTo>
                  <a:lnTo>
                    <a:pt x="967545" y="8934"/>
                  </a:lnTo>
                  <a:lnTo>
                    <a:pt x="919691" y="15772"/>
                  </a:lnTo>
                  <a:lnTo>
                    <a:pt x="872530" y="24468"/>
                  </a:lnTo>
                  <a:lnTo>
                    <a:pt x="826106" y="34983"/>
                  </a:lnTo>
                  <a:lnTo>
                    <a:pt x="780465" y="47273"/>
                  </a:lnTo>
                  <a:lnTo>
                    <a:pt x="735653" y="61296"/>
                  </a:lnTo>
                  <a:lnTo>
                    <a:pt x="691713" y="77011"/>
                  </a:lnTo>
                  <a:lnTo>
                    <a:pt x="648693" y="94375"/>
                  </a:lnTo>
                  <a:lnTo>
                    <a:pt x="606636" y="113347"/>
                  </a:lnTo>
                  <a:lnTo>
                    <a:pt x="565589" y="133885"/>
                  </a:lnTo>
                  <a:lnTo>
                    <a:pt x="525597" y="155946"/>
                  </a:lnTo>
                  <a:lnTo>
                    <a:pt x="486705" y="179488"/>
                  </a:lnTo>
                  <a:lnTo>
                    <a:pt x="448958" y="204470"/>
                  </a:lnTo>
                  <a:lnTo>
                    <a:pt x="412401" y="230850"/>
                  </a:lnTo>
                  <a:lnTo>
                    <a:pt x="377081" y="258585"/>
                  </a:lnTo>
                  <a:lnTo>
                    <a:pt x="343041" y="287634"/>
                  </a:lnTo>
                  <a:lnTo>
                    <a:pt x="310329" y="317954"/>
                  </a:lnTo>
                  <a:lnTo>
                    <a:pt x="278988" y="349503"/>
                  </a:lnTo>
                  <a:lnTo>
                    <a:pt x="249065" y="382241"/>
                  </a:lnTo>
                  <a:lnTo>
                    <a:pt x="220603" y="416124"/>
                  </a:lnTo>
                  <a:lnTo>
                    <a:pt x="193650" y="451110"/>
                  </a:lnTo>
                  <a:lnTo>
                    <a:pt x="168250" y="487158"/>
                  </a:lnTo>
                  <a:lnTo>
                    <a:pt x="144448" y="524225"/>
                  </a:lnTo>
                  <a:lnTo>
                    <a:pt x="122291" y="562270"/>
                  </a:lnTo>
                  <a:lnTo>
                    <a:pt x="101822" y="601251"/>
                  </a:lnTo>
                  <a:lnTo>
                    <a:pt x="83087" y="641125"/>
                  </a:lnTo>
                  <a:lnTo>
                    <a:pt x="66132" y="681850"/>
                  </a:lnTo>
                  <a:lnTo>
                    <a:pt x="51002" y="723386"/>
                  </a:lnTo>
                  <a:lnTo>
                    <a:pt x="37743" y="765688"/>
                  </a:lnTo>
                  <a:lnTo>
                    <a:pt x="26399" y="808717"/>
                  </a:lnTo>
                  <a:lnTo>
                    <a:pt x="17016" y="852428"/>
                  </a:lnTo>
                  <a:lnTo>
                    <a:pt x="9639" y="896782"/>
                  </a:lnTo>
                  <a:lnTo>
                    <a:pt x="4314" y="941735"/>
                  </a:lnTo>
                  <a:lnTo>
                    <a:pt x="1086" y="987245"/>
                  </a:lnTo>
                  <a:lnTo>
                    <a:pt x="0" y="1033272"/>
                  </a:lnTo>
                  <a:lnTo>
                    <a:pt x="1086" y="1079298"/>
                  </a:lnTo>
                  <a:lnTo>
                    <a:pt x="4314" y="1124808"/>
                  </a:lnTo>
                  <a:lnTo>
                    <a:pt x="9639" y="1169761"/>
                  </a:lnTo>
                  <a:lnTo>
                    <a:pt x="17016" y="1214115"/>
                  </a:lnTo>
                  <a:lnTo>
                    <a:pt x="26399" y="1257826"/>
                  </a:lnTo>
                  <a:lnTo>
                    <a:pt x="37743" y="1300855"/>
                  </a:lnTo>
                  <a:lnTo>
                    <a:pt x="51002" y="1343157"/>
                  </a:lnTo>
                  <a:lnTo>
                    <a:pt x="66132" y="1384693"/>
                  </a:lnTo>
                  <a:lnTo>
                    <a:pt x="83087" y="1425418"/>
                  </a:lnTo>
                  <a:lnTo>
                    <a:pt x="101822" y="1465292"/>
                  </a:lnTo>
                  <a:lnTo>
                    <a:pt x="122291" y="1504273"/>
                  </a:lnTo>
                  <a:lnTo>
                    <a:pt x="144448" y="1542318"/>
                  </a:lnTo>
                  <a:lnTo>
                    <a:pt x="168250" y="1579385"/>
                  </a:lnTo>
                  <a:lnTo>
                    <a:pt x="193650" y="1615433"/>
                  </a:lnTo>
                  <a:lnTo>
                    <a:pt x="220603" y="1650419"/>
                  </a:lnTo>
                  <a:lnTo>
                    <a:pt x="249065" y="1684302"/>
                  </a:lnTo>
                  <a:lnTo>
                    <a:pt x="278988" y="1717040"/>
                  </a:lnTo>
                  <a:lnTo>
                    <a:pt x="310329" y="1748589"/>
                  </a:lnTo>
                  <a:lnTo>
                    <a:pt x="343041" y="1778909"/>
                  </a:lnTo>
                  <a:lnTo>
                    <a:pt x="377081" y="1807958"/>
                  </a:lnTo>
                  <a:lnTo>
                    <a:pt x="412401" y="1835693"/>
                  </a:lnTo>
                  <a:lnTo>
                    <a:pt x="448958" y="1862073"/>
                  </a:lnTo>
                  <a:lnTo>
                    <a:pt x="486705" y="1887055"/>
                  </a:lnTo>
                  <a:lnTo>
                    <a:pt x="525597" y="1910597"/>
                  </a:lnTo>
                  <a:lnTo>
                    <a:pt x="565589" y="1932658"/>
                  </a:lnTo>
                  <a:lnTo>
                    <a:pt x="606636" y="1953196"/>
                  </a:lnTo>
                  <a:lnTo>
                    <a:pt x="648693" y="1972168"/>
                  </a:lnTo>
                  <a:lnTo>
                    <a:pt x="691713" y="1989532"/>
                  </a:lnTo>
                  <a:lnTo>
                    <a:pt x="735653" y="2005247"/>
                  </a:lnTo>
                  <a:lnTo>
                    <a:pt x="780465" y="2019270"/>
                  </a:lnTo>
                  <a:lnTo>
                    <a:pt x="826106" y="2031560"/>
                  </a:lnTo>
                  <a:lnTo>
                    <a:pt x="872530" y="2042075"/>
                  </a:lnTo>
                  <a:lnTo>
                    <a:pt x="919691" y="2050771"/>
                  </a:lnTo>
                  <a:lnTo>
                    <a:pt x="967545" y="2057609"/>
                  </a:lnTo>
                  <a:lnTo>
                    <a:pt x="1016045" y="2062544"/>
                  </a:lnTo>
                  <a:lnTo>
                    <a:pt x="1065147" y="2065537"/>
                  </a:lnTo>
                  <a:lnTo>
                    <a:pt x="1114806" y="2066544"/>
                  </a:lnTo>
                  <a:lnTo>
                    <a:pt x="1164464" y="2065537"/>
                  </a:lnTo>
                  <a:lnTo>
                    <a:pt x="1213566" y="2062544"/>
                  </a:lnTo>
                  <a:lnTo>
                    <a:pt x="1262066" y="2057609"/>
                  </a:lnTo>
                  <a:lnTo>
                    <a:pt x="1309920" y="2050771"/>
                  </a:lnTo>
                  <a:lnTo>
                    <a:pt x="1357081" y="2042075"/>
                  </a:lnTo>
                  <a:lnTo>
                    <a:pt x="1403505" y="2031560"/>
                  </a:lnTo>
                  <a:lnTo>
                    <a:pt x="1449146" y="2019270"/>
                  </a:lnTo>
                  <a:lnTo>
                    <a:pt x="1493958" y="2005247"/>
                  </a:lnTo>
                  <a:lnTo>
                    <a:pt x="1537898" y="1989532"/>
                  </a:lnTo>
                  <a:lnTo>
                    <a:pt x="1580918" y="1972168"/>
                  </a:lnTo>
                  <a:lnTo>
                    <a:pt x="1622975" y="1953196"/>
                  </a:lnTo>
                  <a:lnTo>
                    <a:pt x="1664022" y="1932658"/>
                  </a:lnTo>
                  <a:lnTo>
                    <a:pt x="1704014" y="1910597"/>
                  </a:lnTo>
                  <a:lnTo>
                    <a:pt x="1742906" y="1887055"/>
                  </a:lnTo>
                  <a:lnTo>
                    <a:pt x="1780653" y="1862073"/>
                  </a:lnTo>
                  <a:lnTo>
                    <a:pt x="1817210" y="1835693"/>
                  </a:lnTo>
                  <a:lnTo>
                    <a:pt x="1852530" y="1807958"/>
                  </a:lnTo>
                  <a:lnTo>
                    <a:pt x="1886570" y="1778909"/>
                  </a:lnTo>
                  <a:lnTo>
                    <a:pt x="1919282" y="1748589"/>
                  </a:lnTo>
                  <a:lnTo>
                    <a:pt x="1950623" y="1717040"/>
                  </a:lnTo>
                  <a:lnTo>
                    <a:pt x="1980546" y="1684302"/>
                  </a:lnTo>
                  <a:lnTo>
                    <a:pt x="2009008" y="1650419"/>
                  </a:lnTo>
                  <a:lnTo>
                    <a:pt x="2035961" y="1615433"/>
                  </a:lnTo>
                  <a:lnTo>
                    <a:pt x="2061361" y="1579385"/>
                  </a:lnTo>
                  <a:lnTo>
                    <a:pt x="2085163" y="1542318"/>
                  </a:lnTo>
                  <a:lnTo>
                    <a:pt x="2107320" y="1504273"/>
                  </a:lnTo>
                  <a:lnTo>
                    <a:pt x="2127789" y="1465292"/>
                  </a:lnTo>
                  <a:lnTo>
                    <a:pt x="2146524" y="1425418"/>
                  </a:lnTo>
                  <a:lnTo>
                    <a:pt x="2163479" y="1384693"/>
                  </a:lnTo>
                  <a:lnTo>
                    <a:pt x="2178609" y="1343157"/>
                  </a:lnTo>
                  <a:lnTo>
                    <a:pt x="2191868" y="1300855"/>
                  </a:lnTo>
                  <a:lnTo>
                    <a:pt x="2203212" y="1257826"/>
                  </a:lnTo>
                  <a:lnTo>
                    <a:pt x="2212595" y="1214115"/>
                  </a:lnTo>
                  <a:lnTo>
                    <a:pt x="2219972" y="1169761"/>
                  </a:lnTo>
                  <a:lnTo>
                    <a:pt x="2225297" y="1124808"/>
                  </a:lnTo>
                  <a:lnTo>
                    <a:pt x="2228525" y="1079298"/>
                  </a:lnTo>
                  <a:lnTo>
                    <a:pt x="2229612" y="1033272"/>
                  </a:lnTo>
                  <a:lnTo>
                    <a:pt x="2228525" y="987245"/>
                  </a:lnTo>
                  <a:lnTo>
                    <a:pt x="2225297" y="941735"/>
                  </a:lnTo>
                  <a:lnTo>
                    <a:pt x="2219972" y="896782"/>
                  </a:lnTo>
                  <a:lnTo>
                    <a:pt x="2212595" y="852428"/>
                  </a:lnTo>
                  <a:lnTo>
                    <a:pt x="2203212" y="808717"/>
                  </a:lnTo>
                  <a:lnTo>
                    <a:pt x="2191868" y="765688"/>
                  </a:lnTo>
                  <a:lnTo>
                    <a:pt x="2178609" y="723386"/>
                  </a:lnTo>
                  <a:lnTo>
                    <a:pt x="2163479" y="681850"/>
                  </a:lnTo>
                  <a:lnTo>
                    <a:pt x="2146524" y="641125"/>
                  </a:lnTo>
                  <a:lnTo>
                    <a:pt x="2127789" y="601251"/>
                  </a:lnTo>
                  <a:lnTo>
                    <a:pt x="2107320" y="562270"/>
                  </a:lnTo>
                  <a:lnTo>
                    <a:pt x="2085163" y="524225"/>
                  </a:lnTo>
                  <a:lnTo>
                    <a:pt x="2061361" y="487158"/>
                  </a:lnTo>
                  <a:lnTo>
                    <a:pt x="2035961" y="451110"/>
                  </a:lnTo>
                  <a:lnTo>
                    <a:pt x="2009008" y="416124"/>
                  </a:lnTo>
                  <a:lnTo>
                    <a:pt x="1980546" y="382241"/>
                  </a:lnTo>
                  <a:lnTo>
                    <a:pt x="1950623" y="349503"/>
                  </a:lnTo>
                  <a:lnTo>
                    <a:pt x="1919282" y="317954"/>
                  </a:lnTo>
                  <a:lnTo>
                    <a:pt x="1886570" y="287634"/>
                  </a:lnTo>
                  <a:lnTo>
                    <a:pt x="1852530" y="258585"/>
                  </a:lnTo>
                  <a:lnTo>
                    <a:pt x="1817210" y="230850"/>
                  </a:lnTo>
                  <a:lnTo>
                    <a:pt x="1780653" y="204470"/>
                  </a:lnTo>
                  <a:lnTo>
                    <a:pt x="1742906" y="179488"/>
                  </a:lnTo>
                  <a:lnTo>
                    <a:pt x="1704014" y="155946"/>
                  </a:lnTo>
                  <a:lnTo>
                    <a:pt x="1664022" y="133885"/>
                  </a:lnTo>
                  <a:lnTo>
                    <a:pt x="1622975" y="113347"/>
                  </a:lnTo>
                  <a:lnTo>
                    <a:pt x="1580918" y="94375"/>
                  </a:lnTo>
                  <a:lnTo>
                    <a:pt x="1537898" y="77011"/>
                  </a:lnTo>
                  <a:lnTo>
                    <a:pt x="1493958" y="61296"/>
                  </a:lnTo>
                  <a:lnTo>
                    <a:pt x="1449146" y="47273"/>
                  </a:lnTo>
                  <a:lnTo>
                    <a:pt x="1403505" y="34983"/>
                  </a:lnTo>
                  <a:lnTo>
                    <a:pt x="1357081" y="24468"/>
                  </a:lnTo>
                  <a:lnTo>
                    <a:pt x="1309920" y="15772"/>
                  </a:lnTo>
                  <a:lnTo>
                    <a:pt x="1262066" y="8934"/>
                  </a:lnTo>
                  <a:lnTo>
                    <a:pt x="1213566" y="3999"/>
                  </a:lnTo>
                  <a:lnTo>
                    <a:pt x="1164464" y="1006"/>
                  </a:lnTo>
                  <a:lnTo>
                    <a:pt x="1114806" y="0"/>
                  </a:lnTo>
                  <a:close/>
                </a:path>
              </a:pathLst>
            </a:custGeom>
            <a:solidFill>
              <a:srgbClr val="D22BA5"/>
            </a:solidFill>
          </p:spPr>
          <p:txBody>
            <a:bodyPr wrap="square" lIns="0" tIns="0" rIns="0" bIns="0" rtlCol="0"/>
            <a:lstStyle/>
            <a:p>
              <a:pPr defTabSz="1088543">
                <a:defRPr/>
              </a:pPr>
              <a:endParaRPr sz="2143">
                <a:solidFill>
                  <a:srgbClr val="000000"/>
                </a:solidFill>
                <a:latin typeface="Calibri" panose="020F0502020204030204"/>
              </a:endParaRPr>
            </a:p>
          </p:txBody>
        </p:sp>
        <p:sp>
          <p:nvSpPr>
            <p:cNvPr id="8" name="object 8"/>
            <p:cNvSpPr txBox="1"/>
            <p:nvPr/>
          </p:nvSpPr>
          <p:spPr>
            <a:xfrm>
              <a:off x="7571305" y="3967145"/>
              <a:ext cx="1763195" cy="1490152"/>
            </a:xfrm>
            <a:prstGeom prst="rect">
              <a:avLst/>
            </a:prstGeom>
          </p:spPr>
          <p:txBody>
            <a:bodyPr vert="horz" wrap="square" lIns="0" tIns="12700" rIns="0" bIns="0" rtlCol="0">
              <a:spAutoFit/>
            </a:bodyPr>
            <a:lstStyle/>
            <a:p>
              <a:pPr marL="178430" defTabSz="1088543">
                <a:spcBef>
                  <a:spcPts val="100"/>
                </a:spcBef>
                <a:defRPr/>
              </a:pPr>
              <a:r>
                <a:rPr lang="fi-FI" sz="1200" b="1" spc="-20" dirty="0">
                  <a:solidFill>
                    <a:srgbClr val="FFFFFF"/>
                  </a:solidFill>
                  <a:latin typeface="Calibri"/>
                  <a:cs typeface="Calibri"/>
                </a:rPr>
                <a:t>Tiedostamaton</a:t>
              </a:r>
              <a:r>
                <a:rPr sz="1200" b="1" spc="-20" dirty="0">
                  <a:solidFill>
                    <a:srgbClr val="FFFFFF"/>
                  </a:solidFill>
                  <a:latin typeface="Calibri"/>
                  <a:cs typeface="Calibri"/>
                </a:rPr>
                <a:t> </a:t>
              </a:r>
              <a:r>
                <a:rPr sz="1200" b="1" spc="-20" dirty="0" err="1">
                  <a:solidFill>
                    <a:srgbClr val="FFFFFF"/>
                  </a:solidFill>
                  <a:latin typeface="Calibri"/>
                  <a:cs typeface="Calibri"/>
                </a:rPr>
                <a:t>arvo</a:t>
              </a:r>
              <a:r>
                <a:rPr sz="1200" b="1" spc="-20" dirty="0">
                  <a:solidFill>
                    <a:srgbClr val="FFFFFF"/>
                  </a:solidFill>
                  <a:latin typeface="Calibri"/>
                  <a:cs typeface="Calibri"/>
                </a:rPr>
                <a:t>:</a:t>
              </a:r>
              <a:endParaRPr sz="1200" dirty="0">
                <a:solidFill>
                  <a:srgbClr val="000000"/>
                </a:solidFill>
                <a:latin typeface="Calibri"/>
                <a:cs typeface="Calibri"/>
              </a:endParaRPr>
            </a:p>
            <a:p>
              <a:pPr marL="299078" marR="5080" indent="-287013" defTabSz="1088543">
                <a:buFontTx/>
                <a:buChar char="-"/>
                <a:tabLst>
                  <a:tab pos="299078" algn="l"/>
                  <a:tab pos="299713" algn="l"/>
                </a:tabLst>
                <a:defRPr/>
              </a:pPr>
              <a:r>
                <a:rPr sz="1200" spc="-11" dirty="0" err="1">
                  <a:solidFill>
                    <a:srgbClr val="FFFFFF"/>
                  </a:solidFill>
                  <a:latin typeface="Calibri"/>
                  <a:cs typeface="Calibri"/>
                </a:rPr>
                <a:t>Vajaakäytöllä</a:t>
              </a:r>
              <a:r>
                <a:rPr sz="1200" spc="-11" dirty="0">
                  <a:solidFill>
                    <a:srgbClr val="FFFFFF"/>
                  </a:solidFill>
                  <a:latin typeface="Calibri"/>
                  <a:cs typeface="Calibri"/>
                </a:rPr>
                <a:t> </a:t>
              </a:r>
              <a:r>
                <a:rPr sz="1200" spc="-11" dirty="0" err="1">
                  <a:solidFill>
                    <a:srgbClr val="FFFFFF"/>
                  </a:solidFill>
                  <a:latin typeface="Calibri"/>
                  <a:cs typeface="Calibri"/>
                </a:rPr>
                <a:t>olevat</a:t>
              </a:r>
              <a:r>
                <a:rPr sz="1200" spc="-11" dirty="0">
                  <a:solidFill>
                    <a:srgbClr val="FFFFFF"/>
                  </a:solidFill>
                  <a:latin typeface="Calibri"/>
                  <a:cs typeface="Calibri"/>
                </a:rPr>
                <a:t> </a:t>
              </a:r>
              <a:r>
                <a:rPr sz="1200" spc="-11" dirty="0" err="1">
                  <a:solidFill>
                    <a:srgbClr val="FFFFFF"/>
                  </a:solidFill>
                  <a:latin typeface="Calibri"/>
                  <a:cs typeface="Calibri"/>
                </a:rPr>
                <a:t>tuotantovälineet</a:t>
              </a:r>
              <a:r>
                <a:rPr sz="1200" spc="-11" dirty="0">
                  <a:solidFill>
                    <a:srgbClr val="FFFFFF"/>
                  </a:solidFill>
                  <a:latin typeface="Calibri"/>
                  <a:cs typeface="Calibri"/>
                </a:rPr>
                <a:t>, </a:t>
              </a:r>
              <a:r>
                <a:rPr sz="1200" dirty="0" err="1">
                  <a:solidFill>
                    <a:srgbClr val="FFFFFF"/>
                  </a:solidFill>
                  <a:latin typeface="Calibri"/>
                  <a:cs typeface="Calibri"/>
                </a:rPr>
                <a:t>resurssit</a:t>
              </a:r>
              <a:r>
                <a:rPr sz="1200" spc="-55" dirty="0">
                  <a:solidFill>
                    <a:srgbClr val="FFFFFF"/>
                  </a:solidFill>
                  <a:latin typeface="Calibri"/>
                  <a:cs typeface="Calibri"/>
                </a:rPr>
                <a:t> </a:t>
              </a:r>
              <a:r>
                <a:rPr sz="1200" spc="-25" dirty="0">
                  <a:solidFill>
                    <a:srgbClr val="FFFFFF"/>
                  </a:solidFill>
                  <a:latin typeface="Calibri"/>
                  <a:cs typeface="Calibri"/>
                </a:rPr>
                <a:t>ja </a:t>
              </a:r>
              <a:r>
                <a:rPr sz="1200" spc="-11" dirty="0" err="1">
                  <a:solidFill>
                    <a:srgbClr val="FFFFFF"/>
                  </a:solidFill>
                  <a:latin typeface="Calibri"/>
                  <a:cs typeface="Calibri"/>
                </a:rPr>
                <a:t>kyvykkyydet</a:t>
              </a:r>
              <a:endParaRPr sz="1200" dirty="0">
                <a:solidFill>
                  <a:srgbClr val="000000"/>
                </a:solidFill>
                <a:latin typeface="Calibri"/>
                <a:cs typeface="Calibri"/>
              </a:endParaRPr>
            </a:p>
            <a:p>
              <a:pPr marL="299078" marR="224149" indent="-287013" defTabSz="1088543">
                <a:buFontTx/>
                <a:buChar char="-"/>
                <a:tabLst>
                  <a:tab pos="299078" algn="l"/>
                  <a:tab pos="299713" algn="l"/>
                </a:tabLst>
                <a:defRPr/>
              </a:pPr>
              <a:r>
                <a:rPr sz="1200" spc="-11" dirty="0" err="1">
                  <a:solidFill>
                    <a:srgbClr val="FFFFFF"/>
                  </a:solidFill>
                  <a:latin typeface="Calibri"/>
                  <a:cs typeface="Calibri"/>
                </a:rPr>
                <a:t>Sieppaamatta</a:t>
              </a:r>
              <a:r>
                <a:rPr sz="1200" spc="-11" dirty="0">
                  <a:solidFill>
                    <a:srgbClr val="FFFFFF"/>
                  </a:solidFill>
                  <a:latin typeface="Calibri"/>
                  <a:cs typeface="Calibri"/>
                </a:rPr>
                <a:t> </a:t>
              </a:r>
              <a:r>
                <a:rPr sz="1200" dirty="0" err="1">
                  <a:solidFill>
                    <a:srgbClr val="FFFFFF"/>
                  </a:solidFill>
                  <a:latin typeface="Calibri"/>
                  <a:cs typeface="Calibri"/>
                </a:rPr>
                <a:t>jäänyt</a:t>
              </a:r>
              <a:r>
                <a:rPr sz="1200" spc="-40" dirty="0">
                  <a:solidFill>
                    <a:srgbClr val="FFFFFF"/>
                  </a:solidFill>
                  <a:latin typeface="Calibri"/>
                  <a:cs typeface="Calibri"/>
                </a:rPr>
                <a:t> </a:t>
              </a:r>
              <a:r>
                <a:rPr sz="1200" spc="-20" dirty="0" err="1">
                  <a:solidFill>
                    <a:srgbClr val="FFFFFF"/>
                  </a:solidFill>
                  <a:latin typeface="Calibri"/>
                  <a:cs typeface="Calibri"/>
                </a:rPr>
                <a:t>arvo</a:t>
              </a:r>
              <a:endParaRPr sz="1200" dirty="0">
                <a:solidFill>
                  <a:srgbClr val="000000"/>
                </a:solidFill>
                <a:latin typeface="Calibri"/>
                <a:cs typeface="Calibri"/>
              </a:endParaRPr>
            </a:p>
            <a:p>
              <a:pPr marL="299078" marR="67944" indent="-287013" defTabSz="1088543">
                <a:buFontTx/>
                <a:buChar char="-"/>
                <a:tabLst>
                  <a:tab pos="299078" algn="l"/>
                  <a:tab pos="299713" algn="l"/>
                </a:tabLst>
                <a:defRPr/>
              </a:pPr>
              <a:r>
                <a:rPr sz="1200" spc="-11" dirty="0" err="1">
                  <a:solidFill>
                    <a:srgbClr val="FFFFFF"/>
                  </a:solidFill>
                  <a:latin typeface="Calibri"/>
                  <a:cs typeface="Calibri"/>
                </a:rPr>
                <a:t>Hyödynt</a:t>
              </a:r>
              <a:r>
                <a:rPr lang="fi-FI" sz="1200" spc="-11" dirty="0">
                  <a:solidFill>
                    <a:srgbClr val="FFFFFF"/>
                  </a:solidFill>
                  <a:latin typeface="Calibri"/>
                  <a:cs typeface="Calibri"/>
                </a:rPr>
                <a:t>ä</a:t>
              </a:r>
              <a:r>
                <a:rPr sz="1200" spc="-11" dirty="0" err="1">
                  <a:solidFill>
                    <a:srgbClr val="FFFFFF"/>
                  </a:solidFill>
                  <a:latin typeface="Calibri"/>
                  <a:cs typeface="Calibri"/>
                </a:rPr>
                <a:t>mättö</a:t>
              </a:r>
              <a:r>
                <a:rPr sz="1200" dirty="0" err="1">
                  <a:solidFill>
                    <a:srgbClr val="FFFFFF"/>
                  </a:solidFill>
                  <a:latin typeface="Calibri"/>
                  <a:cs typeface="Calibri"/>
                </a:rPr>
                <a:t>mät</a:t>
              </a:r>
              <a:r>
                <a:rPr sz="1200" spc="-20" dirty="0">
                  <a:solidFill>
                    <a:srgbClr val="FFFFFF"/>
                  </a:solidFill>
                  <a:latin typeface="Calibri"/>
                  <a:cs typeface="Calibri"/>
                </a:rPr>
                <a:t> </a:t>
              </a:r>
              <a:r>
                <a:rPr sz="1200" spc="-11" dirty="0" err="1">
                  <a:solidFill>
                    <a:srgbClr val="FFFFFF"/>
                  </a:solidFill>
                  <a:latin typeface="Calibri"/>
                  <a:cs typeface="Calibri"/>
                </a:rPr>
                <a:t>sivuvirrat</a:t>
              </a:r>
              <a:endParaRPr sz="1200" dirty="0">
                <a:solidFill>
                  <a:srgbClr val="000000"/>
                </a:solidFill>
                <a:latin typeface="Calibri"/>
                <a:cs typeface="Calibri"/>
              </a:endParaRPr>
            </a:p>
          </p:txBody>
        </p:sp>
      </p:grpSp>
      <p:sp>
        <p:nvSpPr>
          <p:cNvPr id="9" name="object 9"/>
          <p:cNvSpPr/>
          <p:nvPr/>
        </p:nvSpPr>
        <p:spPr>
          <a:xfrm>
            <a:off x="5264480" y="2934629"/>
            <a:ext cx="1868805" cy="1793875"/>
          </a:xfrm>
          <a:custGeom>
            <a:avLst/>
            <a:gdLst/>
            <a:ahLst/>
            <a:cxnLst/>
            <a:rect l="l" t="t" r="r" b="b"/>
            <a:pathLst>
              <a:path w="1868804" h="1793875">
                <a:moveTo>
                  <a:pt x="934212" y="0"/>
                </a:moveTo>
                <a:lnTo>
                  <a:pt x="884597" y="1243"/>
                </a:lnTo>
                <a:lnTo>
                  <a:pt x="835656" y="4931"/>
                </a:lnTo>
                <a:lnTo>
                  <a:pt x="787455" y="11002"/>
                </a:lnTo>
                <a:lnTo>
                  <a:pt x="740057" y="19395"/>
                </a:lnTo>
                <a:lnTo>
                  <a:pt x="693527" y="30046"/>
                </a:lnTo>
                <a:lnTo>
                  <a:pt x="647930" y="42895"/>
                </a:lnTo>
                <a:lnTo>
                  <a:pt x="603331" y="57879"/>
                </a:lnTo>
                <a:lnTo>
                  <a:pt x="559793" y="74936"/>
                </a:lnTo>
                <a:lnTo>
                  <a:pt x="517382" y="94004"/>
                </a:lnTo>
                <a:lnTo>
                  <a:pt x="476161" y="115022"/>
                </a:lnTo>
                <a:lnTo>
                  <a:pt x="436197" y="137926"/>
                </a:lnTo>
                <a:lnTo>
                  <a:pt x="397552" y="162656"/>
                </a:lnTo>
                <a:lnTo>
                  <a:pt x="360292" y="189149"/>
                </a:lnTo>
                <a:lnTo>
                  <a:pt x="324482" y="217344"/>
                </a:lnTo>
                <a:lnTo>
                  <a:pt x="290185" y="247177"/>
                </a:lnTo>
                <a:lnTo>
                  <a:pt x="257466" y="278588"/>
                </a:lnTo>
                <a:lnTo>
                  <a:pt x="226391" y="311514"/>
                </a:lnTo>
                <a:lnTo>
                  <a:pt x="197023" y="345894"/>
                </a:lnTo>
                <a:lnTo>
                  <a:pt x="169427" y="381665"/>
                </a:lnTo>
                <a:lnTo>
                  <a:pt x="143668" y="418765"/>
                </a:lnTo>
                <a:lnTo>
                  <a:pt x="119810" y="457132"/>
                </a:lnTo>
                <a:lnTo>
                  <a:pt x="97917" y="496705"/>
                </a:lnTo>
                <a:lnTo>
                  <a:pt x="78055" y="537421"/>
                </a:lnTo>
                <a:lnTo>
                  <a:pt x="60288" y="579219"/>
                </a:lnTo>
                <a:lnTo>
                  <a:pt x="44681" y="622036"/>
                </a:lnTo>
                <a:lnTo>
                  <a:pt x="31297" y="665810"/>
                </a:lnTo>
                <a:lnTo>
                  <a:pt x="20202" y="710480"/>
                </a:lnTo>
                <a:lnTo>
                  <a:pt x="11460" y="755983"/>
                </a:lnTo>
                <a:lnTo>
                  <a:pt x="5136" y="802258"/>
                </a:lnTo>
                <a:lnTo>
                  <a:pt x="1294" y="849242"/>
                </a:lnTo>
                <a:lnTo>
                  <a:pt x="0" y="896873"/>
                </a:lnTo>
                <a:lnTo>
                  <a:pt x="1294" y="944505"/>
                </a:lnTo>
                <a:lnTo>
                  <a:pt x="5136" y="991489"/>
                </a:lnTo>
                <a:lnTo>
                  <a:pt x="11460" y="1037764"/>
                </a:lnTo>
                <a:lnTo>
                  <a:pt x="20202" y="1083267"/>
                </a:lnTo>
                <a:lnTo>
                  <a:pt x="31297" y="1127937"/>
                </a:lnTo>
                <a:lnTo>
                  <a:pt x="44681" y="1171711"/>
                </a:lnTo>
                <a:lnTo>
                  <a:pt x="60288" y="1214528"/>
                </a:lnTo>
                <a:lnTo>
                  <a:pt x="78055" y="1256326"/>
                </a:lnTo>
                <a:lnTo>
                  <a:pt x="97917" y="1297042"/>
                </a:lnTo>
                <a:lnTo>
                  <a:pt x="119810" y="1336615"/>
                </a:lnTo>
                <a:lnTo>
                  <a:pt x="143668" y="1374982"/>
                </a:lnTo>
                <a:lnTo>
                  <a:pt x="169427" y="1412082"/>
                </a:lnTo>
                <a:lnTo>
                  <a:pt x="197023" y="1447853"/>
                </a:lnTo>
                <a:lnTo>
                  <a:pt x="226391" y="1482233"/>
                </a:lnTo>
                <a:lnTo>
                  <a:pt x="257466" y="1515159"/>
                </a:lnTo>
                <a:lnTo>
                  <a:pt x="290185" y="1546570"/>
                </a:lnTo>
                <a:lnTo>
                  <a:pt x="324482" y="1576403"/>
                </a:lnTo>
                <a:lnTo>
                  <a:pt x="360292" y="1604598"/>
                </a:lnTo>
                <a:lnTo>
                  <a:pt x="397552" y="1631091"/>
                </a:lnTo>
                <a:lnTo>
                  <a:pt x="436197" y="1655821"/>
                </a:lnTo>
                <a:lnTo>
                  <a:pt x="476161" y="1678725"/>
                </a:lnTo>
                <a:lnTo>
                  <a:pt x="517382" y="1699743"/>
                </a:lnTo>
                <a:lnTo>
                  <a:pt x="559793" y="1718811"/>
                </a:lnTo>
                <a:lnTo>
                  <a:pt x="603331" y="1735868"/>
                </a:lnTo>
                <a:lnTo>
                  <a:pt x="647930" y="1750852"/>
                </a:lnTo>
                <a:lnTo>
                  <a:pt x="693527" y="1763701"/>
                </a:lnTo>
                <a:lnTo>
                  <a:pt x="740057" y="1774352"/>
                </a:lnTo>
                <a:lnTo>
                  <a:pt x="787455" y="1782745"/>
                </a:lnTo>
                <a:lnTo>
                  <a:pt x="835656" y="1788816"/>
                </a:lnTo>
                <a:lnTo>
                  <a:pt x="884597" y="1792504"/>
                </a:lnTo>
                <a:lnTo>
                  <a:pt x="934212" y="1793747"/>
                </a:lnTo>
                <a:lnTo>
                  <a:pt x="983826" y="1792504"/>
                </a:lnTo>
                <a:lnTo>
                  <a:pt x="1032767" y="1788816"/>
                </a:lnTo>
                <a:lnTo>
                  <a:pt x="1080968" y="1782745"/>
                </a:lnTo>
                <a:lnTo>
                  <a:pt x="1128366" y="1774352"/>
                </a:lnTo>
                <a:lnTo>
                  <a:pt x="1174896" y="1763701"/>
                </a:lnTo>
                <a:lnTo>
                  <a:pt x="1220493" y="1750852"/>
                </a:lnTo>
                <a:lnTo>
                  <a:pt x="1265092" y="1735868"/>
                </a:lnTo>
                <a:lnTo>
                  <a:pt x="1308630" y="1718811"/>
                </a:lnTo>
                <a:lnTo>
                  <a:pt x="1351041" y="1699743"/>
                </a:lnTo>
                <a:lnTo>
                  <a:pt x="1392262" y="1678725"/>
                </a:lnTo>
                <a:lnTo>
                  <a:pt x="1432226" y="1655821"/>
                </a:lnTo>
                <a:lnTo>
                  <a:pt x="1470871" y="1631091"/>
                </a:lnTo>
                <a:lnTo>
                  <a:pt x="1508131" y="1604598"/>
                </a:lnTo>
                <a:lnTo>
                  <a:pt x="1543941" y="1576403"/>
                </a:lnTo>
                <a:lnTo>
                  <a:pt x="1578238" y="1546570"/>
                </a:lnTo>
                <a:lnTo>
                  <a:pt x="1610957" y="1515159"/>
                </a:lnTo>
                <a:lnTo>
                  <a:pt x="1642032" y="1482233"/>
                </a:lnTo>
                <a:lnTo>
                  <a:pt x="1671400" y="1447853"/>
                </a:lnTo>
                <a:lnTo>
                  <a:pt x="1698996" y="1412082"/>
                </a:lnTo>
                <a:lnTo>
                  <a:pt x="1724755" y="1374982"/>
                </a:lnTo>
                <a:lnTo>
                  <a:pt x="1748613" y="1336615"/>
                </a:lnTo>
                <a:lnTo>
                  <a:pt x="1770506" y="1297042"/>
                </a:lnTo>
                <a:lnTo>
                  <a:pt x="1790368" y="1256326"/>
                </a:lnTo>
                <a:lnTo>
                  <a:pt x="1808135" y="1214528"/>
                </a:lnTo>
                <a:lnTo>
                  <a:pt x="1823742" y="1171711"/>
                </a:lnTo>
                <a:lnTo>
                  <a:pt x="1837126" y="1127937"/>
                </a:lnTo>
                <a:lnTo>
                  <a:pt x="1848221" y="1083267"/>
                </a:lnTo>
                <a:lnTo>
                  <a:pt x="1856963" y="1037764"/>
                </a:lnTo>
                <a:lnTo>
                  <a:pt x="1863287" y="991489"/>
                </a:lnTo>
                <a:lnTo>
                  <a:pt x="1867129" y="944505"/>
                </a:lnTo>
                <a:lnTo>
                  <a:pt x="1868424" y="896873"/>
                </a:lnTo>
                <a:lnTo>
                  <a:pt x="1867129" y="849242"/>
                </a:lnTo>
                <a:lnTo>
                  <a:pt x="1863287" y="802258"/>
                </a:lnTo>
                <a:lnTo>
                  <a:pt x="1856963" y="755983"/>
                </a:lnTo>
                <a:lnTo>
                  <a:pt x="1848221" y="710480"/>
                </a:lnTo>
                <a:lnTo>
                  <a:pt x="1837126" y="665810"/>
                </a:lnTo>
                <a:lnTo>
                  <a:pt x="1823742" y="622036"/>
                </a:lnTo>
                <a:lnTo>
                  <a:pt x="1808135" y="579219"/>
                </a:lnTo>
                <a:lnTo>
                  <a:pt x="1790368" y="537421"/>
                </a:lnTo>
                <a:lnTo>
                  <a:pt x="1770506" y="496705"/>
                </a:lnTo>
                <a:lnTo>
                  <a:pt x="1748613" y="457132"/>
                </a:lnTo>
                <a:lnTo>
                  <a:pt x="1724755" y="418765"/>
                </a:lnTo>
                <a:lnTo>
                  <a:pt x="1698996" y="381665"/>
                </a:lnTo>
                <a:lnTo>
                  <a:pt x="1671400" y="345894"/>
                </a:lnTo>
                <a:lnTo>
                  <a:pt x="1642032" y="311514"/>
                </a:lnTo>
                <a:lnTo>
                  <a:pt x="1610957" y="278588"/>
                </a:lnTo>
                <a:lnTo>
                  <a:pt x="1578238" y="247177"/>
                </a:lnTo>
                <a:lnTo>
                  <a:pt x="1543941" y="217344"/>
                </a:lnTo>
                <a:lnTo>
                  <a:pt x="1508131" y="189149"/>
                </a:lnTo>
                <a:lnTo>
                  <a:pt x="1470871" y="162656"/>
                </a:lnTo>
                <a:lnTo>
                  <a:pt x="1432226" y="137926"/>
                </a:lnTo>
                <a:lnTo>
                  <a:pt x="1392262" y="115022"/>
                </a:lnTo>
                <a:lnTo>
                  <a:pt x="1351041" y="94004"/>
                </a:lnTo>
                <a:lnTo>
                  <a:pt x="1308630" y="74936"/>
                </a:lnTo>
                <a:lnTo>
                  <a:pt x="1265092" y="57879"/>
                </a:lnTo>
                <a:lnTo>
                  <a:pt x="1220493" y="42895"/>
                </a:lnTo>
                <a:lnTo>
                  <a:pt x="1174896" y="30046"/>
                </a:lnTo>
                <a:lnTo>
                  <a:pt x="1128366" y="19395"/>
                </a:lnTo>
                <a:lnTo>
                  <a:pt x="1080968" y="11002"/>
                </a:lnTo>
                <a:lnTo>
                  <a:pt x="1032767" y="4931"/>
                </a:lnTo>
                <a:lnTo>
                  <a:pt x="983826" y="1243"/>
                </a:lnTo>
                <a:lnTo>
                  <a:pt x="934212" y="0"/>
                </a:lnTo>
                <a:close/>
              </a:path>
            </a:pathLst>
          </a:custGeom>
          <a:solidFill>
            <a:srgbClr val="D22BA5"/>
          </a:solidFill>
        </p:spPr>
        <p:txBody>
          <a:bodyPr wrap="square" lIns="0" tIns="0" rIns="0" bIns="0" rtlCol="0"/>
          <a:lstStyle/>
          <a:p>
            <a:pPr defTabSz="1088543">
              <a:defRPr/>
            </a:pPr>
            <a:endParaRPr sz="2143">
              <a:solidFill>
                <a:srgbClr val="000000"/>
              </a:solidFill>
              <a:latin typeface="Calibri" panose="020F0502020204030204"/>
            </a:endParaRPr>
          </a:p>
        </p:txBody>
      </p:sp>
      <p:sp>
        <p:nvSpPr>
          <p:cNvPr id="10" name="object 10"/>
          <p:cNvSpPr txBox="1"/>
          <p:nvPr/>
        </p:nvSpPr>
        <p:spPr>
          <a:xfrm>
            <a:off x="5593864" y="3559961"/>
            <a:ext cx="1309925" cy="505267"/>
          </a:xfrm>
          <a:prstGeom prst="rect">
            <a:avLst/>
          </a:prstGeom>
        </p:spPr>
        <p:txBody>
          <a:bodyPr vert="horz" wrap="square" lIns="0" tIns="12700" rIns="0" bIns="0" rtlCol="0">
            <a:spAutoFit/>
          </a:bodyPr>
          <a:lstStyle/>
          <a:p>
            <a:pPr marR="5080" algn="ctr" defTabSz="1088543">
              <a:spcBef>
                <a:spcPts val="100"/>
              </a:spcBef>
              <a:defRPr/>
            </a:pPr>
            <a:r>
              <a:rPr lang="fi-FI" sz="1600" b="1" spc="-11">
                <a:solidFill>
                  <a:srgbClr val="FFFFFF"/>
                </a:solidFill>
                <a:latin typeface="Calibri"/>
                <a:cs typeface="Calibri"/>
              </a:rPr>
              <a:t>Nykyinen arvolupaus</a:t>
            </a:r>
            <a:endParaRPr lang="fi-FI" sz="1600">
              <a:solidFill>
                <a:srgbClr val="000000"/>
              </a:solidFill>
              <a:latin typeface="Calibri"/>
              <a:cs typeface="Calibri"/>
            </a:endParaRPr>
          </a:p>
        </p:txBody>
      </p:sp>
      <p:grpSp>
        <p:nvGrpSpPr>
          <p:cNvPr id="27" name="Group 26">
            <a:extLst>
              <a:ext uri="{FF2B5EF4-FFF2-40B4-BE49-F238E27FC236}">
                <a16:creationId xmlns:a16="http://schemas.microsoft.com/office/drawing/2014/main" id="{00B21DF1-1B6A-4B31-F99B-AE6E0BA802B7}"/>
              </a:ext>
            </a:extLst>
          </p:cNvPr>
          <p:cNvGrpSpPr/>
          <p:nvPr/>
        </p:nvGrpSpPr>
        <p:grpSpPr>
          <a:xfrm>
            <a:off x="2958083" y="3767328"/>
            <a:ext cx="2148840" cy="2066925"/>
            <a:chOff x="2958083" y="3767328"/>
            <a:chExt cx="2148840" cy="2066925"/>
          </a:xfrm>
        </p:grpSpPr>
        <p:sp>
          <p:nvSpPr>
            <p:cNvPr id="11" name="object 11"/>
            <p:cNvSpPr/>
            <p:nvPr/>
          </p:nvSpPr>
          <p:spPr>
            <a:xfrm>
              <a:off x="2958083" y="3767328"/>
              <a:ext cx="2148840" cy="2066925"/>
            </a:xfrm>
            <a:custGeom>
              <a:avLst/>
              <a:gdLst/>
              <a:ahLst/>
              <a:cxnLst/>
              <a:rect l="l" t="t" r="r" b="b"/>
              <a:pathLst>
                <a:path w="2148840" h="2066925">
                  <a:moveTo>
                    <a:pt x="1074420" y="0"/>
                  </a:moveTo>
                  <a:lnTo>
                    <a:pt x="1025239" y="1063"/>
                  </a:lnTo>
                  <a:lnTo>
                    <a:pt x="976626" y="4222"/>
                  </a:lnTo>
                  <a:lnTo>
                    <a:pt x="928628" y="9432"/>
                  </a:lnTo>
                  <a:lnTo>
                    <a:pt x="881292" y="16647"/>
                  </a:lnTo>
                  <a:lnTo>
                    <a:pt x="834666" y="25821"/>
                  </a:lnTo>
                  <a:lnTo>
                    <a:pt x="788797" y="36909"/>
                  </a:lnTo>
                  <a:lnTo>
                    <a:pt x="743733" y="49865"/>
                  </a:lnTo>
                  <a:lnTo>
                    <a:pt x="699521" y="64643"/>
                  </a:lnTo>
                  <a:lnTo>
                    <a:pt x="656208" y="81199"/>
                  </a:lnTo>
                  <a:lnTo>
                    <a:pt x="613842" y="99486"/>
                  </a:lnTo>
                  <a:lnTo>
                    <a:pt x="572471" y="119458"/>
                  </a:lnTo>
                  <a:lnTo>
                    <a:pt x="532141" y="141071"/>
                  </a:lnTo>
                  <a:lnTo>
                    <a:pt x="492900" y="164278"/>
                  </a:lnTo>
                  <a:lnTo>
                    <a:pt x="454796" y="189035"/>
                  </a:lnTo>
                  <a:lnTo>
                    <a:pt x="417875" y="215294"/>
                  </a:lnTo>
                  <a:lnTo>
                    <a:pt x="382186" y="243012"/>
                  </a:lnTo>
                  <a:lnTo>
                    <a:pt x="347775" y="272141"/>
                  </a:lnTo>
                  <a:lnTo>
                    <a:pt x="314691" y="302637"/>
                  </a:lnTo>
                  <a:lnTo>
                    <a:pt x="282981" y="334454"/>
                  </a:lnTo>
                  <a:lnTo>
                    <a:pt x="252691" y="367547"/>
                  </a:lnTo>
                  <a:lnTo>
                    <a:pt x="223870" y="401869"/>
                  </a:lnTo>
                  <a:lnTo>
                    <a:pt x="196564" y="437376"/>
                  </a:lnTo>
                  <a:lnTo>
                    <a:pt x="170822" y="474021"/>
                  </a:lnTo>
                  <a:lnTo>
                    <a:pt x="146690" y="511759"/>
                  </a:lnTo>
                  <a:lnTo>
                    <a:pt x="124217" y="550544"/>
                  </a:lnTo>
                  <a:lnTo>
                    <a:pt x="103448" y="590331"/>
                  </a:lnTo>
                  <a:lnTo>
                    <a:pt x="84433" y="631075"/>
                  </a:lnTo>
                  <a:lnTo>
                    <a:pt x="67218" y="672729"/>
                  </a:lnTo>
                  <a:lnTo>
                    <a:pt x="51851" y="715248"/>
                  </a:lnTo>
                  <a:lnTo>
                    <a:pt x="38379" y="758586"/>
                  </a:lnTo>
                  <a:lnTo>
                    <a:pt x="26850" y="802699"/>
                  </a:lnTo>
                  <a:lnTo>
                    <a:pt x="17310" y="847539"/>
                  </a:lnTo>
                  <a:lnTo>
                    <a:pt x="9808" y="893062"/>
                  </a:lnTo>
                  <a:lnTo>
                    <a:pt x="4390" y="939222"/>
                  </a:lnTo>
                  <a:lnTo>
                    <a:pt x="1105" y="985974"/>
                  </a:lnTo>
                  <a:lnTo>
                    <a:pt x="0" y="1033272"/>
                  </a:lnTo>
                  <a:lnTo>
                    <a:pt x="1105" y="1080569"/>
                  </a:lnTo>
                  <a:lnTo>
                    <a:pt x="4390" y="1127321"/>
                  </a:lnTo>
                  <a:lnTo>
                    <a:pt x="9808" y="1173481"/>
                  </a:lnTo>
                  <a:lnTo>
                    <a:pt x="17310" y="1219004"/>
                  </a:lnTo>
                  <a:lnTo>
                    <a:pt x="26850" y="1263844"/>
                  </a:lnTo>
                  <a:lnTo>
                    <a:pt x="38379" y="1307957"/>
                  </a:lnTo>
                  <a:lnTo>
                    <a:pt x="51851" y="1351295"/>
                  </a:lnTo>
                  <a:lnTo>
                    <a:pt x="67218" y="1393814"/>
                  </a:lnTo>
                  <a:lnTo>
                    <a:pt x="84433" y="1435468"/>
                  </a:lnTo>
                  <a:lnTo>
                    <a:pt x="103448" y="1476212"/>
                  </a:lnTo>
                  <a:lnTo>
                    <a:pt x="124217" y="1515999"/>
                  </a:lnTo>
                  <a:lnTo>
                    <a:pt x="146690" y="1554784"/>
                  </a:lnTo>
                  <a:lnTo>
                    <a:pt x="170822" y="1592522"/>
                  </a:lnTo>
                  <a:lnTo>
                    <a:pt x="196564" y="1629167"/>
                  </a:lnTo>
                  <a:lnTo>
                    <a:pt x="223870" y="1664674"/>
                  </a:lnTo>
                  <a:lnTo>
                    <a:pt x="252691" y="1698996"/>
                  </a:lnTo>
                  <a:lnTo>
                    <a:pt x="282981" y="1732089"/>
                  </a:lnTo>
                  <a:lnTo>
                    <a:pt x="314691" y="1763906"/>
                  </a:lnTo>
                  <a:lnTo>
                    <a:pt x="347775" y="1794402"/>
                  </a:lnTo>
                  <a:lnTo>
                    <a:pt x="382186" y="1823531"/>
                  </a:lnTo>
                  <a:lnTo>
                    <a:pt x="417875" y="1851249"/>
                  </a:lnTo>
                  <a:lnTo>
                    <a:pt x="454796" y="1877508"/>
                  </a:lnTo>
                  <a:lnTo>
                    <a:pt x="492900" y="1902265"/>
                  </a:lnTo>
                  <a:lnTo>
                    <a:pt x="532141" y="1925472"/>
                  </a:lnTo>
                  <a:lnTo>
                    <a:pt x="572471" y="1947085"/>
                  </a:lnTo>
                  <a:lnTo>
                    <a:pt x="613842" y="1967057"/>
                  </a:lnTo>
                  <a:lnTo>
                    <a:pt x="656208" y="1985344"/>
                  </a:lnTo>
                  <a:lnTo>
                    <a:pt x="699521" y="2001900"/>
                  </a:lnTo>
                  <a:lnTo>
                    <a:pt x="743733" y="2016678"/>
                  </a:lnTo>
                  <a:lnTo>
                    <a:pt x="788797" y="2029634"/>
                  </a:lnTo>
                  <a:lnTo>
                    <a:pt x="834666" y="2040722"/>
                  </a:lnTo>
                  <a:lnTo>
                    <a:pt x="881292" y="2049896"/>
                  </a:lnTo>
                  <a:lnTo>
                    <a:pt x="928628" y="2057111"/>
                  </a:lnTo>
                  <a:lnTo>
                    <a:pt x="976626" y="2062321"/>
                  </a:lnTo>
                  <a:lnTo>
                    <a:pt x="1025239" y="2065480"/>
                  </a:lnTo>
                  <a:lnTo>
                    <a:pt x="1074420" y="2066544"/>
                  </a:lnTo>
                  <a:lnTo>
                    <a:pt x="1123600" y="2065480"/>
                  </a:lnTo>
                  <a:lnTo>
                    <a:pt x="1172213" y="2062321"/>
                  </a:lnTo>
                  <a:lnTo>
                    <a:pt x="1220211" y="2057111"/>
                  </a:lnTo>
                  <a:lnTo>
                    <a:pt x="1267547" y="2049896"/>
                  </a:lnTo>
                  <a:lnTo>
                    <a:pt x="1314173" y="2040722"/>
                  </a:lnTo>
                  <a:lnTo>
                    <a:pt x="1360042" y="2029634"/>
                  </a:lnTo>
                  <a:lnTo>
                    <a:pt x="1405106" y="2016678"/>
                  </a:lnTo>
                  <a:lnTo>
                    <a:pt x="1449318" y="2001900"/>
                  </a:lnTo>
                  <a:lnTo>
                    <a:pt x="1492631" y="1985344"/>
                  </a:lnTo>
                  <a:lnTo>
                    <a:pt x="1534997" y="1967057"/>
                  </a:lnTo>
                  <a:lnTo>
                    <a:pt x="1576368" y="1947085"/>
                  </a:lnTo>
                  <a:lnTo>
                    <a:pt x="1616698" y="1925472"/>
                  </a:lnTo>
                  <a:lnTo>
                    <a:pt x="1655939" y="1902265"/>
                  </a:lnTo>
                  <a:lnTo>
                    <a:pt x="1694043" y="1877508"/>
                  </a:lnTo>
                  <a:lnTo>
                    <a:pt x="1730964" y="1851249"/>
                  </a:lnTo>
                  <a:lnTo>
                    <a:pt x="1766653" y="1823531"/>
                  </a:lnTo>
                  <a:lnTo>
                    <a:pt x="1801064" y="1794402"/>
                  </a:lnTo>
                  <a:lnTo>
                    <a:pt x="1834148" y="1763906"/>
                  </a:lnTo>
                  <a:lnTo>
                    <a:pt x="1865858" y="1732089"/>
                  </a:lnTo>
                  <a:lnTo>
                    <a:pt x="1896148" y="1698996"/>
                  </a:lnTo>
                  <a:lnTo>
                    <a:pt x="1924969" y="1664674"/>
                  </a:lnTo>
                  <a:lnTo>
                    <a:pt x="1952275" y="1629167"/>
                  </a:lnTo>
                  <a:lnTo>
                    <a:pt x="1978017" y="1592522"/>
                  </a:lnTo>
                  <a:lnTo>
                    <a:pt x="2002149" y="1554784"/>
                  </a:lnTo>
                  <a:lnTo>
                    <a:pt x="2024622" y="1515999"/>
                  </a:lnTo>
                  <a:lnTo>
                    <a:pt x="2045391" y="1476212"/>
                  </a:lnTo>
                  <a:lnTo>
                    <a:pt x="2064406" y="1435468"/>
                  </a:lnTo>
                  <a:lnTo>
                    <a:pt x="2081621" y="1393814"/>
                  </a:lnTo>
                  <a:lnTo>
                    <a:pt x="2096988" y="1351295"/>
                  </a:lnTo>
                  <a:lnTo>
                    <a:pt x="2110460" y="1307957"/>
                  </a:lnTo>
                  <a:lnTo>
                    <a:pt x="2121989" y="1263844"/>
                  </a:lnTo>
                  <a:lnTo>
                    <a:pt x="2131529" y="1219004"/>
                  </a:lnTo>
                  <a:lnTo>
                    <a:pt x="2139031" y="1173481"/>
                  </a:lnTo>
                  <a:lnTo>
                    <a:pt x="2144449" y="1127321"/>
                  </a:lnTo>
                  <a:lnTo>
                    <a:pt x="2147734" y="1080569"/>
                  </a:lnTo>
                  <a:lnTo>
                    <a:pt x="2148840" y="1033272"/>
                  </a:lnTo>
                  <a:lnTo>
                    <a:pt x="2147734" y="985974"/>
                  </a:lnTo>
                  <a:lnTo>
                    <a:pt x="2144449" y="939222"/>
                  </a:lnTo>
                  <a:lnTo>
                    <a:pt x="2139031" y="893062"/>
                  </a:lnTo>
                  <a:lnTo>
                    <a:pt x="2131529" y="847539"/>
                  </a:lnTo>
                  <a:lnTo>
                    <a:pt x="2121989" y="802699"/>
                  </a:lnTo>
                  <a:lnTo>
                    <a:pt x="2110460" y="758586"/>
                  </a:lnTo>
                  <a:lnTo>
                    <a:pt x="2096988" y="715248"/>
                  </a:lnTo>
                  <a:lnTo>
                    <a:pt x="2081621" y="672729"/>
                  </a:lnTo>
                  <a:lnTo>
                    <a:pt x="2064406" y="631075"/>
                  </a:lnTo>
                  <a:lnTo>
                    <a:pt x="2045391" y="590331"/>
                  </a:lnTo>
                  <a:lnTo>
                    <a:pt x="2024622" y="550544"/>
                  </a:lnTo>
                  <a:lnTo>
                    <a:pt x="2002149" y="511759"/>
                  </a:lnTo>
                  <a:lnTo>
                    <a:pt x="1978017" y="474021"/>
                  </a:lnTo>
                  <a:lnTo>
                    <a:pt x="1952275" y="437376"/>
                  </a:lnTo>
                  <a:lnTo>
                    <a:pt x="1924969" y="401869"/>
                  </a:lnTo>
                  <a:lnTo>
                    <a:pt x="1896148" y="367547"/>
                  </a:lnTo>
                  <a:lnTo>
                    <a:pt x="1865858" y="334454"/>
                  </a:lnTo>
                  <a:lnTo>
                    <a:pt x="1834148" y="302637"/>
                  </a:lnTo>
                  <a:lnTo>
                    <a:pt x="1801064" y="272141"/>
                  </a:lnTo>
                  <a:lnTo>
                    <a:pt x="1766653" y="243012"/>
                  </a:lnTo>
                  <a:lnTo>
                    <a:pt x="1730964" y="215294"/>
                  </a:lnTo>
                  <a:lnTo>
                    <a:pt x="1694043" y="189035"/>
                  </a:lnTo>
                  <a:lnTo>
                    <a:pt x="1655939" y="164278"/>
                  </a:lnTo>
                  <a:lnTo>
                    <a:pt x="1616698" y="141071"/>
                  </a:lnTo>
                  <a:lnTo>
                    <a:pt x="1576368" y="119458"/>
                  </a:lnTo>
                  <a:lnTo>
                    <a:pt x="1534997" y="99486"/>
                  </a:lnTo>
                  <a:lnTo>
                    <a:pt x="1492631" y="81199"/>
                  </a:lnTo>
                  <a:lnTo>
                    <a:pt x="1449318" y="64643"/>
                  </a:lnTo>
                  <a:lnTo>
                    <a:pt x="1405106" y="49865"/>
                  </a:lnTo>
                  <a:lnTo>
                    <a:pt x="1360042" y="36909"/>
                  </a:lnTo>
                  <a:lnTo>
                    <a:pt x="1314173" y="25821"/>
                  </a:lnTo>
                  <a:lnTo>
                    <a:pt x="1267547" y="16647"/>
                  </a:lnTo>
                  <a:lnTo>
                    <a:pt x="1220211" y="9432"/>
                  </a:lnTo>
                  <a:lnTo>
                    <a:pt x="1172213" y="4222"/>
                  </a:lnTo>
                  <a:lnTo>
                    <a:pt x="1123600" y="1063"/>
                  </a:lnTo>
                  <a:lnTo>
                    <a:pt x="1074420" y="0"/>
                  </a:lnTo>
                  <a:close/>
                </a:path>
              </a:pathLst>
            </a:custGeom>
            <a:solidFill>
              <a:srgbClr val="D22BA5"/>
            </a:solidFill>
          </p:spPr>
          <p:txBody>
            <a:bodyPr wrap="square" lIns="0" tIns="0" rIns="0" bIns="0" rtlCol="0"/>
            <a:lstStyle/>
            <a:p>
              <a:pPr defTabSz="1088543">
                <a:defRPr/>
              </a:pPr>
              <a:endParaRPr sz="2143">
                <a:solidFill>
                  <a:srgbClr val="000000"/>
                </a:solidFill>
                <a:latin typeface="Calibri" panose="020F0502020204030204"/>
              </a:endParaRPr>
            </a:p>
          </p:txBody>
        </p:sp>
        <p:sp>
          <p:nvSpPr>
            <p:cNvPr id="12" name="object 12"/>
            <p:cNvSpPr txBox="1"/>
            <p:nvPr/>
          </p:nvSpPr>
          <p:spPr>
            <a:xfrm>
              <a:off x="3395433" y="3967145"/>
              <a:ext cx="1277271" cy="382156"/>
            </a:xfrm>
            <a:prstGeom prst="rect">
              <a:avLst/>
            </a:prstGeom>
          </p:spPr>
          <p:txBody>
            <a:bodyPr vert="horz" wrap="square" lIns="0" tIns="12700" rIns="0" bIns="0" rtlCol="0">
              <a:spAutoFit/>
            </a:bodyPr>
            <a:lstStyle/>
            <a:p>
              <a:pPr marL="12700" defTabSz="1088543">
                <a:spcBef>
                  <a:spcPts val="100"/>
                </a:spcBef>
                <a:defRPr/>
              </a:pPr>
              <a:r>
                <a:rPr lang="fi-FI" sz="1200" b="1" dirty="0">
                  <a:solidFill>
                    <a:srgbClr val="FFFFFF"/>
                  </a:solidFill>
                  <a:latin typeface="Calibri"/>
                  <a:cs typeface="Calibri"/>
                </a:rPr>
                <a:t>Negatiivinen</a:t>
              </a:r>
              <a:r>
                <a:rPr sz="1200" b="1" spc="-60" dirty="0">
                  <a:solidFill>
                    <a:srgbClr val="FFFFFF"/>
                  </a:solidFill>
                  <a:latin typeface="Calibri"/>
                  <a:cs typeface="Calibri"/>
                </a:rPr>
                <a:t> </a:t>
              </a:r>
              <a:r>
                <a:rPr sz="1200" b="1" spc="-20" dirty="0" err="1">
                  <a:solidFill>
                    <a:srgbClr val="FFFFFF"/>
                  </a:solidFill>
                  <a:latin typeface="Calibri"/>
                  <a:cs typeface="Calibri"/>
                </a:rPr>
                <a:t>arvo</a:t>
              </a:r>
              <a:r>
                <a:rPr lang="fi-FI" sz="1200" b="1" spc="-20" dirty="0">
                  <a:solidFill>
                    <a:srgbClr val="FFFFFF"/>
                  </a:solidFill>
                  <a:latin typeface="Calibri"/>
                  <a:cs typeface="Calibri"/>
                </a:rPr>
                <a:t> (haitta)</a:t>
              </a:r>
              <a:r>
                <a:rPr sz="1200" b="1" spc="-20" dirty="0">
                  <a:solidFill>
                    <a:srgbClr val="FFFFFF"/>
                  </a:solidFill>
                  <a:latin typeface="Calibri"/>
                  <a:cs typeface="Calibri"/>
                </a:rPr>
                <a:t>:</a:t>
              </a:r>
              <a:endParaRPr sz="1200" dirty="0">
                <a:solidFill>
                  <a:srgbClr val="000000"/>
                </a:solidFill>
                <a:latin typeface="Calibri"/>
                <a:cs typeface="Calibri"/>
              </a:endParaRPr>
            </a:p>
          </p:txBody>
        </p:sp>
        <p:sp>
          <p:nvSpPr>
            <p:cNvPr id="13" name="object 13"/>
            <p:cNvSpPr txBox="1"/>
            <p:nvPr/>
          </p:nvSpPr>
          <p:spPr>
            <a:xfrm>
              <a:off x="3209286" y="4377393"/>
              <a:ext cx="1764294" cy="936154"/>
            </a:xfrm>
            <a:prstGeom prst="rect">
              <a:avLst/>
            </a:prstGeom>
          </p:spPr>
          <p:txBody>
            <a:bodyPr vert="horz" wrap="square" lIns="0" tIns="12700" rIns="0" bIns="0" rtlCol="0">
              <a:spAutoFit/>
            </a:bodyPr>
            <a:lstStyle/>
            <a:p>
              <a:pPr marL="163191" marR="5080" indent="-126997" defTabSz="1088543">
                <a:spcBef>
                  <a:spcPts val="100"/>
                </a:spcBef>
                <a:buClr>
                  <a:srgbClr val="FFFFFF"/>
                </a:buClr>
                <a:buFont typeface="Calibri"/>
                <a:buChar char="-"/>
                <a:tabLst>
                  <a:tab pos="209545" algn="l"/>
                </a:tabLst>
                <a:defRPr/>
              </a:pPr>
              <a:r>
                <a:rPr sz="1200" spc="-11" dirty="0" err="1">
                  <a:solidFill>
                    <a:srgbClr val="FFFFFF"/>
                  </a:solidFill>
                  <a:latin typeface="Calibri"/>
                  <a:cs typeface="Calibri"/>
                </a:rPr>
                <a:t>Haitalliset</a:t>
              </a:r>
              <a:r>
                <a:rPr lang="fi-FI" sz="1200" spc="-11" dirty="0">
                  <a:solidFill>
                    <a:srgbClr val="FFFFFF"/>
                  </a:solidFill>
                  <a:latin typeface="Calibri"/>
                  <a:cs typeface="Calibri"/>
                </a:rPr>
                <a:t> </a:t>
              </a:r>
              <a:r>
                <a:rPr sz="1200" spc="-11" dirty="0" err="1">
                  <a:solidFill>
                    <a:srgbClr val="FFFFFF"/>
                  </a:solidFill>
                  <a:latin typeface="Calibri"/>
                  <a:cs typeface="Calibri"/>
                </a:rPr>
                <a:t>sosiaaliset</a:t>
              </a:r>
              <a:r>
                <a:rPr sz="1200" spc="-11" dirty="0">
                  <a:solidFill>
                    <a:srgbClr val="FFFFFF"/>
                  </a:solidFill>
                  <a:latin typeface="Calibri"/>
                  <a:cs typeface="Calibri"/>
                </a:rPr>
                <a:t> </a:t>
              </a:r>
              <a:r>
                <a:rPr sz="1200" spc="-11" dirty="0" err="1">
                  <a:solidFill>
                    <a:srgbClr val="FFFFFF"/>
                  </a:solidFill>
                  <a:latin typeface="Calibri"/>
                  <a:cs typeface="Calibri"/>
                </a:rPr>
                <a:t>vaikutukset</a:t>
              </a:r>
              <a:endParaRPr sz="1200" dirty="0">
                <a:solidFill>
                  <a:srgbClr val="000000"/>
                </a:solidFill>
                <a:latin typeface="Calibri"/>
                <a:cs typeface="Calibri"/>
              </a:endParaRPr>
            </a:p>
            <a:p>
              <a:pPr marL="189861" marR="30479" indent="-172716" defTabSz="1088543">
                <a:buFontTx/>
                <a:buChar char="-"/>
                <a:tabLst>
                  <a:tab pos="203195" algn="l"/>
                </a:tabLst>
                <a:defRPr/>
              </a:pPr>
              <a:r>
                <a:rPr sz="1200" spc="-11" dirty="0" err="1">
                  <a:solidFill>
                    <a:srgbClr val="FFFFFF"/>
                  </a:solidFill>
                  <a:latin typeface="Calibri"/>
                  <a:cs typeface="Calibri"/>
                </a:rPr>
                <a:t>Resurssie</a:t>
              </a:r>
              <a:r>
                <a:rPr lang="fi-FI" sz="1200" spc="-11" dirty="0">
                  <a:solidFill>
                    <a:srgbClr val="FFFFFF"/>
                  </a:solidFill>
                  <a:latin typeface="Calibri"/>
                  <a:cs typeface="Calibri"/>
                </a:rPr>
                <a:t>n </a:t>
              </a:r>
              <a:r>
                <a:rPr sz="1200" spc="-11" dirty="0" err="1">
                  <a:solidFill>
                    <a:srgbClr val="FFFFFF"/>
                  </a:solidFill>
                  <a:latin typeface="Calibri"/>
                  <a:cs typeface="Calibri"/>
                </a:rPr>
                <a:t>liikakäyttö</a:t>
              </a:r>
              <a:endParaRPr sz="1200" dirty="0">
                <a:solidFill>
                  <a:srgbClr val="000000"/>
                </a:solidFill>
                <a:latin typeface="Calibri"/>
                <a:cs typeface="Calibri"/>
              </a:endParaRPr>
            </a:p>
            <a:p>
              <a:pPr marL="163191" marR="5080" indent="-151127" defTabSz="1088543">
                <a:buFontTx/>
                <a:buChar char="-"/>
                <a:tabLst>
                  <a:tab pos="185415" algn="l"/>
                </a:tabLst>
                <a:defRPr/>
              </a:pPr>
              <a:r>
                <a:rPr lang="fi-FI" sz="1200" spc="-11" dirty="0">
                  <a:solidFill>
                    <a:srgbClr val="FFFFFF"/>
                  </a:solidFill>
                  <a:latin typeface="Calibri"/>
                  <a:cs typeface="Calibri"/>
                </a:rPr>
                <a:t>Haitalliset y</a:t>
              </a:r>
              <a:r>
                <a:rPr sz="1200" spc="-11" dirty="0" err="1">
                  <a:solidFill>
                    <a:srgbClr val="FFFFFF"/>
                  </a:solidFill>
                  <a:latin typeface="Calibri"/>
                  <a:cs typeface="Calibri"/>
                </a:rPr>
                <a:t>mpäristö</a:t>
              </a:r>
              <a:r>
                <a:rPr sz="1200" spc="-11" dirty="0">
                  <a:solidFill>
                    <a:srgbClr val="FFFFFF"/>
                  </a:solidFill>
                  <a:latin typeface="Calibri"/>
                  <a:cs typeface="Calibri"/>
                </a:rPr>
                <a:t>- </a:t>
              </a:r>
              <a:r>
                <a:rPr sz="1200" spc="-11" dirty="0" err="1">
                  <a:solidFill>
                    <a:srgbClr val="FFFFFF"/>
                  </a:solidFill>
                  <a:latin typeface="Calibri"/>
                  <a:cs typeface="Calibri"/>
                </a:rPr>
                <a:t>vaikutukset</a:t>
              </a:r>
              <a:endParaRPr sz="1200" dirty="0">
                <a:solidFill>
                  <a:srgbClr val="000000"/>
                </a:solidFill>
                <a:latin typeface="Calibri"/>
                <a:cs typeface="Calibri"/>
              </a:endParaRPr>
            </a:p>
          </p:txBody>
        </p:sp>
      </p:grpSp>
      <p:sp>
        <p:nvSpPr>
          <p:cNvPr id="14" name="object 14"/>
          <p:cNvSpPr txBox="1"/>
          <p:nvPr/>
        </p:nvSpPr>
        <p:spPr>
          <a:xfrm>
            <a:off x="8078044" y="2561773"/>
            <a:ext cx="2427605" cy="444352"/>
          </a:xfrm>
          <a:prstGeom prst="rect">
            <a:avLst/>
          </a:prstGeom>
        </p:spPr>
        <p:txBody>
          <a:bodyPr vert="horz" wrap="square" lIns="0" tIns="13335" rIns="0" bIns="0" rtlCol="0">
            <a:spAutoFit/>
          </a:bodyPr>
          <a:lstStyle/>
          <a:p>
            <a:pPr marL="12700" marR="5080" defTabSz="1088543">
              <a:spcBef>
                <a:spcPts val="105"/>
              </a:spcBef>
              <a:defRPr/>
            </a:pPr>
            <a:r>
              <a:rPr sz="1400">
                <a:solidFill>
                  <a:srgbClr val="000000"/>
                </a:solidFill>
                <a:latin typeface="Calibri"/>
                <a:cs typeface="Calibri"/>
              </a:rPr>
              <a:t>Lisäarvoa</a:t>
            </a:r>
            <a:r>
              <a:rPr sz="1400" spc="-25">
                <a:solidFill>
                  <a:srgbClr val="000000"/>
                </a:solidFill>
                <a:latin typeface="Calibri"/>
                <a:cs typeface="Calibri"/>
              </a:rPr>
              <a:t> </a:t>
            </a:r>
            <a:r>
              <a:rPr sz="1400">
                <a:solidFill>
                  <a:srgbClr val="000000"/>
                </a:solidFill>
                <a:latin typeface="Calibri"/>
                <a:cs typeface="Calibri"/>
              </a:rPr>
              <a:t>uusilla</a:t>
            </a:r>
            <a:r>
              <a:rPr sz="1400" spc="-11">
                <a:solidFill>
                  <a:srgbClr val="000000"/>
                </a:solidFill>
                <a:latin typeface="Calibri"/>
                <a:cs typeface="Calibri"/>
              </a:rPr>
              <a:t> toimintatavoilla, verkostoilla</a:t>
            </a:r>
            <a:r>
              <a:rPr sz="1400">
                <a:solidFill>
                  <a:srgbClr val="000000"/>
                </a:solidFill>
                <a:latin typeface="Calibri"/>
                <a:cs typeface="Calibri"/>
              </a:rPr>
              <a:t> ja</a:t>
            </a:r>
            <a:r>
              <a:rPr sz="1400" spc="5">
                <a:solidFill>
                  <a:srgbClr val="000000"/>
                </a:solidFill>
                <a:latin typeface="Calibri"/>
                <a:cs typeface="Calibri"/>
              </a:rPr>
              <a:t> </a:t>
            </a:r>
            <a:r>
              <a:rPr sz="1400" spc="-11">
                <a:solidFill>
                  <a:srgbClr val="000000"/>
                </a:solidFill>
                <a:latin typeface="Calibri"/>
                <a:cs typeface="Calibri"/>
              </a:rPr>
              <a:t>kumppanuuksilla</a:t>
            </a:r>
            <a:endParaRPr sz="1400">
              <a:solidFill>
                <a:srgbClr val="000000"/>
              </a:solidFill>
              <a:latin typeface="Calibri"/>
              <a:cs typeface="Calibri"/>
            </a:endParaRPr>
          </a:p>
        </p:txBody>
      </p:sp>
      <p:sp>
        <p:nvSpPr>
          <p:cNvPr id="15" name="object 15"/>
          <p:cNvSpPr txBox="1"/>
          <p:nvPr/>
        </p:nvSpPr>
        <p:spPr>
          <a:xfrm>
            <a:off x="1716550" y="2543763"/>
            <a:ext cx="2820671" cy="659796"/>
          </a:xfrm>
          <a:prstGeom prst="rect">
            <a:avLst/>
          </a:prstGeom>
        </p:spPr>
        <p:txBody>
          <a:bodyPr vert="horz" wrap="square" lIns="0" tIns="13335" rIns="0" bIns="0" rtlCol="0">
            <a:spAutoFit/>
          </a:bodyPr>
          <a:lstStyle/>
          <a:p>
            <a:pPr marL="12700" marR="5080" defTabSz="1088543">
              <a:spcBef>
                <a:spcPts val="105"/>
              </a:spcBef>
              <a:defRPr/>
            </a:pPr>
            <a:r>
              <a:rPr sz="1400">
                <a:solidFill>
                  <a:srgbClr val="000000"/>
                </a:solidFill>
                <a:latin typeface="Calibri"/>
                <a:cs typeface="Calibri"/>
              </a:rPr>
              <a:t>Lisäarvoa</a:t>
            </a:r>
            <a:r>
              <a:rPr sz="1400" spc="-15">
                <a:solidFill>
                  <a:srgbClr val="000000"/>
                </a:solidFill>
                <a:latin typeface="Calibri"/>
                <a:cs typeface="Calibri"/>
              </a:rPr>
              <a:t> </a:t>
            </a:r>
            <a:r>
              <a:rPr sz="1400" spc="-11">
                <a:solidFill>
                  <a:srgbClr val="000000"/>
                </a:solidFill>
                <a:latin typeface="Calibri"/>
                <a:cs typeface="Calibri"/>
              </a:rPr>
              <a:t>kehittämällä</a:t>
            </a:r>
            <a:r>
              <a:rPr sz="1400" spc="25">
                <a:solidFill>
                  <a:srgbClr val="000000"/>
                </a:solidFill>
                <a:latin typeface="Calibri"/>
                <a:cs typeface="Calibri"/>
              </a:rPr>
              <a:t> </a:t>
            </a:r>
            <a:r>
              <a:rPr sz="1400" spc="-11">
                <a:solidFill>
                  <a:srgbClr val="000000"/>
                </a:solidFill>
                <a:latin typeface="Calibri"/>
                <a:cs typeface="Calibri"/>
              </a:rPr>
              <a:t>ratkaisuja,</a:t>
            </a:r>
            <a:r>
              <a:rPr sz="1400">
                <a:solidFill>
                  <a:srgbClr val="000000"/>
                </a:solidFill>
                <a:latin typeface="Calibri"/>
                <a:cs typeface="Calibri"/>
              </a:rPr>
              <a:t> </a:t>
            </a:r>
            <a:r>
              <a:rPr sz="1400" spc="-20">
                <a:solidFill>
                  <a:srgbClr val="000000"/>
                </a:solidFill>
                <a:latin typeface="Calibri"/>
                <a:cs typeface="Calibri"/>
              </a:rPr>
              <a:t>jotka </a:t>
            </a:r>
            <a:r>
              <a:rPr sz="1400" spc="-11">
                <a:solidFill>
                  <a:srgbClr val="000000"/>
                </a:solidFill>
                <a:latin typeface="Calibri"/>
                <a:cs typeface="Calibri"/>
              </a:rPr>
              <a:t>vähentävät</a:t>
            </a:r>
            <a:r>
              <a:rPr sz="1400" spc="5">
                <a:solidFill>
                  <a:srgbClr val="000000"/>
                </a:solidFill>
                <a:latin typeface="Calibri"/>
                <a:cs typeface="Calibri"/>
              </a:rPr>
              <a:t> </a:t>
            </a:r>
            <a:r>
              <a:rPr sz="1400">
                <a:solidFill>
                  <a:srgbClr val="000000"/>
                </a:solidFill>
                <a:latin typeface="Calibri"/>
                <a:cs typeface="Calibri"/>
              </a:rPr>
              <a:t>tai</a:t>
            </a:r>
            <a:r>
              <a:rPr sz="1400" spc="-31">
                <a:solidFill>
                  <a:srgbClr val="000000"/>
                </a:solidFill>
                <a:latin typeface="Calibri"/>
                <a:cs typeface="Calibri"/>
              </a:rPr>
              <a:t> </a:t>
            </a:r>
            <a:r>
              <a:rPr sz="1400" spc="-11">
                <a:solidFill>
                  <a:srgbClr val="000000"/>
                </a:solidFill>
                <a:latin typeface="Calibri"/>
                <a:cs typeface="Calibri"/>
              </a:rPr>
              <a:t>poistavat</a:t>
            </a:r>
            <a:r>
              <a:rPr sz="1400" spc="-15">
                <a:solidFill>
                  <a:srgbClr val="000000"/>
                </a:solidFill>
                <a:latin typeface="Calibri"/>
                <a:cs typeface="Calibri"/>
              </a:rPr>
              <a:t> </a:t>
            </a:r>
            <a:r>
              <a:rPr sz="1400" spc="-20">
                <a:solidFill>
                  <a:srgbClr val="000000"/>
                </a:solidFill>
                <a:latin typeface="Calibri"/>
                <a:cs typeface="Calibri"/>
              </a:rPr>
              <a:t>arvon </a:t>
            </a:r>
            <a:r>
              <a:rPr sz="1400" spc="-11">
                <a:solidFill>
                  <a:srgbClr val="000000"/>
                </a:solidFill>
                <a:latin typeface="Calibri"/>
                <a:cs typeface="Calibri"/>
              </a:rPr>
              <a:t>tuhoutumista/negatiivista</a:t>
            </a:r>
            <a:r>
              <a:rPr sz="1400" spc="105">
                <a:solidFill>
                  <a:srgbClr val="000000"/>
                </a:solidFill>
                <a:latin typeface="Calibri"/>
                <a:cs typeface="Calibri"/>
              </a:rPr>
              <a:t> </a:t>
            </a:r>
            <a:r>
              <a:rPr sz="1400" spc="-20">
                <a:solidFill>
                  <a:srgbClr val="000000"/>
                </a:solidFill>
                <a:latin typeface="Calibri"/>
                <a:cs typeface="Calibri"/>
              </a:rPr>
              <a:t>arvoa</a:t>
            </a:r>
            <a:endParaRPr sz="1400">
              <a:solidFill>
                <a:srgbClr val="000000"/>
              </a:solidFill>
              <a:latin typeface="Calibri"/>
              <a:cs typeface="Calibri"/>
            </a:endParaRPr>
          </a:p>
        </p:txBody>
      </p:sp>
      <p:sp>
        <p:nvSpPr>
          <p:cNvPr id="16" name="object 16"/>
          <p:cNvSpPr txBox="1"/>
          <p:nvPr/>
        </p:nvSpPr>
        <p:spPr>
          <a:xfrm>
            <a:off x="4709903" y="5575799"/>
            <a:ext cx="3077845" cy="443711"/>
          </a:xfrm>
          <a:prstGeom prst="rect">
            <a:avLst/>
          </a:prstGeom>
        </p:spPr>
        <p:txBody>
          <a:bodyPr vert="horz" wrap="square" lIns="0" tIns="12700" rIns="0" bIns="0" rtlCol="0">
            <a:spAutoFit/>
          </a:bodyPr>
          <a:lstStyle/>
          <a:p>
            <a:pPr marL="12700" marR="5080" indent="83183" defTabSz="1088543">
              <a:spcBef>
                <a:spcPts val="100"/>
              </a:spcBef>
              <a:defRPr/>
            </a:pPr>
            <a:r>
              <a:rPr sz="1400" dirty="0" err="1">
                <a:solidFill>
                  <a:srgbClr val="000000"/>
                </a:solidFill>
                <a:latin typeface="Calibri"/>
                <a:cs typeface="Calibri"/>
              </a:rPr>
              <a:t>Negatiivisen</a:t>
            </a:r>
            <a:r>
              <a:rPr sz="1400" spc="-35" dirty="0">
                <a:solidFill>
                  <a:srgbClr val="000000"/>
                </a:solidFill>
                <a:latin typeface="Calibri"/>
                <a:cs typeface="Calibri"/>
              </a:rPr>
              <a:t> </a:t>
            </a:r>
            <a:r>
              <a:rPr sz="1400" dirty="0" err="1">
                <a:solidFill>
                  <a:srgbClr val="000000"/>
                </a:solidFill>
                <a:latin typeface="Calibri"/>
                <a:cs typeface="Calibri"/>
              </a:rPr>
              <a:t>arvon</a:t>
            </a:r>
            <a:r>
              <a:rPr sz="1400" spc="-45" dirty="0">
                <a:solidFill>
                  <a:srgbClr val="000000"/>
                </a:solidFill>
                <a:latin typeface="Calibri"/>
                <a:cs typeface="Calibri"/>
              </a:rPr>
              <a:t> </a:t>
            </a:r>
            <a:r>
              <a:rPr sz="1400" dirty="0" err="1">
                <a:solidFill>
                  <a:srgbClr val="000000"/>
                </a:solidFill>
                <a:latin typeface="Calibri"/>
                <a:cs typeface="Calibri"/>
              </a:rPr>
              <a:t>uudelleen</a:t>
            </a:r>
            <a:r>
              <a:rPr sz="1400" spc="-11" dirty="0">
                <a:solidFill>
                  <a:srgbClr val="000000"/>
                </a:solidFill>
                <a:latin typeface="Calibri"/>
                <a:cs typeface="Calibri"/>
              </a:rPr>
              <a:t> </a:t>
            </a:r>
            <a:r>
              <a:rPr sz="1400" spc="-11" dirty="0" err="1">
                <a:solidFill>
                  <a:srgbClr val="000000"/>
                </a:solidFill>
                <a:latin typeface="Calibri"/>
                <a:cs typeface="Calibri"/>
              </a:rPr>
              <a:t>määrittely</a:t>
            </a:r>
            <a:r>
              <a:rPr sz="1400" spc="-11" dirty="0">
                <a:solidFill>
                  <a:srgbClr val="000000"/>
                </a:solidFill>
                <a:latin typeface="Calibri"/>
                <a:cs typeface="Calibri"/>
              </a:rPr>
              <a:t> </a:t>
            </a:r>
            <a:r>
              <a:rPr sz="1400" spc="-11" dirty="0" err="1">
                <a:solidFill>
                  <a:srgbClr val="000000"/>
                </a:solidFill>
                <a:latin typeface="Calibri"/>
                <a:cs typeface="Calibri"/>
              </a:rPr>
              <a:t>unohtuneeksi</a:t>
            </a:r>
            <a:r>
              <a:rPr sz="1400" spc="-11" dirty="0">
                <a:solidFill>
                  <a:srgbClr val="000000"/>
                </a:solidFill>
                <a:latin typeface="Calibri"/>
                <a:cs typeface="Calibri"/>
              </a:rPr>
              <a:t>/</a:t>
            </a:r>
            <a:r>
              <a:rPr sz="1400" spc="-11" dirty="0" err="1">
                <a:solidFill>
                  <a:srgbClr val="000000"/>
                </a:solidFill>
                <a:latin typeface="Calibri"/>
                <a:cs typeface="Calibri"/>
              </a:rPr>
              <a:t>tiedostamattomaksi</a:t>
            </a:r>
            <a:r>
              <a:rPr sz="1400" spc="95" dirty="0">
                <a:solidFill>
                  <a:srgbClr val="000000"/>
                </a:solidFill>
                <a:latin typeface="Calibri"/>
                <a:cs typeface="Calibri"/>
              </a:rPr>
              <a:t> </a:t>
            </a:r>
            <a:r>
              <a:rPr sz="1400" spc="-11" dirty="0" err="1">
                <a:solidFill>
                  <a:srgbClr val="000000"/>
                </a:solidFill>
                <a:latin typeface="Calibri"/>
                <a:cs typeface="Calibri"/>
              </a:rPr>
              <a:t>arvoksi</a:t>
            </a:r>
            <a:endParaRPr sz="1400" dirty="0">
              <a:solidFill>
                <a:srgbClr val="000000"/>
              </a:solidFill>
              <a:latin typeface="Calibri"/>
              <a:cs typeface="Calibri"/>
            </a:endParaRPr>
          </a:p>
        </p:txBody>
      </p:sp>
      <p:grpSp>
        <p:nvGrpSpPr>
          <p:cNvPr id="17" name="object 17"/>
          <p:cNvGrpSpPr/>
          <p:nvPr/>
        </p:nvGrpSpPr>
        <p:grpSpPr>
          <a:xfrm>
            <a:off x="4480696" y="2376424"/>
            <a:ext cx="3516707" cy="2212781"/>
            <a:chOff x="4507000" y="2382704"/>
            <a:chExt cx="3516706" cy="2212781"/>
          </a:xfrm>
          <a:solidFill>
            <a:schemeClr val="accent1">
              <a:lumMod val="60000"/>
              <a:lumOff val="40000"/>
            </a:schemeClr>
          </a:solidFill>
        </p:grpSpPr>
        <p:sp>
          <p:nvSpPr>
            <p:cNvPr id="18" name="object 18"/>
            <p:cNvSpPr/>
            <p:nvPr/>
          </p:nvSpPr>
          <p:spPr>
            <a:xfrm>
              <a:off x="7027560" y="4280977"/>
              <a:ext cx="318770" cy="291465"/>
            </a:xfrm>
            <a:custGeom>
              <a:avLst/>
              <a:gdLst/>
              <a:ahLst/>
              <a:cxnLst/>
              <a:rect l="l" t="t" r="r" b="b"/>
              <a:pathLst>
                <a:path w="318770" h="291464">
                  <a:moveTo>
                    <a:pt x="264744" y="15913"/>
                  </a:moveTo>
                  <a:lnTo>
                    <a:pt x="318389" y="237413"/>
                  </a:lnTo>
                  <a:lnTo>
                    <a:pt x="96901" y="291058"/>
                  </a:lnTo>
                  <a:lnTo>
                    <a:pt x="138861" y="222275"/>
                  </a:lnTo>
                  <a:lnTo>
                    <a:pt x="0" y="137566"/>
                  </a:lnTo>
                  <a:lnTo>
                    <a:pt x="83934" y="0"/>
                  </a:lnTo>
                  <a:lnTo>
                    <a:pt x="222783" y="84696"/>
                  </a:lnTo>
                  <a:lnTo>
                    <a:pt x="264744" y="15913"/>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sp>
          <p:nvSpPr>
            <p:cNvPr id="19" name="object 19"/>
            <p:cNvSpPr/>
            <p:nvPr/>
          </p:nvSpPr>
          <p:spPr>
            <a:xfrm>
              <a:off x="6069645" y="2541889"/>
              <a:ext cx="323215" cy="325120"/>
            </a:xfrm>
            <a:custGeom>
              <a:avLst/>
              <a:gdLst/>
              <a:ahLst/>
              <a:cxnLst/>
              <a:rect l="l" t="t" r="r" b="b"/>
              <a:pathLst>
                <a:path w="323214" h="325119">
                  <a:moveTo>
                    <a:pt x="0" y="161556"/>
                  </a:moveTo>
                  <a:lnTo>
                    <a:pt x="161556" y="0"/>
                  </a:lnTo>
                  <a:lnTo>
                    <a:pt x="323113" y="161556"/>
                  </a:lnTo>
                  <a:lnTo>
                    <a:pt x="242328" y="161556"/>
                  </a:lnTo>
                  <a:lnTo>
                    <a:pt x="242328" y="324612"/>
                  </a:lnTo>
                  <a:lnTo>
                    <a:pt x="80772" y="324612"/>
                  </a:lnTo>
                  <a:lnTo>
                    <a:pt x="80772" y="161556"/>
                  </a:lnTo>
                  <a:lnTo>
                    <a:pt x="0" y="161556"/>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sp>
          <p:nvSpPr>
            <p:cNvPr id="20" name="object 20"/>
            <p:cNvSpPr/>
            <p:nvPr/>
          </p:nvSpPr>
          <p:spPr>
            <a:xfrm>
              <a:off x="5135173" y="4304020"/>
              <a:ext cx="318770" cy="291465"/>
            </a:xfrm>
            <a:custGeom>
              <a:avLst/>
              <a:gdLst/>
              <a:ahLst/>
              <a:cxnLst/>
              <a:rect l="l" t="t" r="r" b="b"/>
              <a:pathLst>
                <a:path w="318770" h="291464">
                  <a:moveTo>
                    <a:pt x="53644" y="15913"/>
                  </a:moveTo>
                  <a:lnTo>
                    <a:pt x="0" y="237413"/>
                  </a:lnTo>
                  <a:lnTo>
                    <a:pt x="221500" y="291058"/>
                  </a:lnTo>
                  <a:lnTo>
                    <a:pt x="179527" y="222275"/>
                  </a:lnTo>
                  <a:lnTo>
                    <a:pt x="318388" y="137566"/>
                  </a:lnTo>
                  <a:lnTo>
                    <a:pt x="234454" y="0"/>
                  </a:lnTo>
                  <a:lnTo>
                    <a:pt x="95605" y="84696"/>
                  </a:lnTo>
                  <a:lnTo>
                    <a:pt x="53644" y="15913"/>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sp>
          <p:nvSpPr>
            <p:cNvPr id="22" name="object 22"/>
            <p:cNvSpPr/>
            <p:nvPr/>
          </p:nvSpPr>
          <p:spPr>
            <a:xfrm>
              <a:off x="6961351" y="2382704"/>
              <a:ext cx="1062355" cy="1332230"/>
            </a:xfrm>
            <a:custGeom>
              <a:avLst/>
              <a:gdLst/>
              <a:ahLst/>
              <a:cxnLst/>
              <a:rect l="l" t="t" r="r" b="b"/>
              <a:pathLst>
                <a:path w="1062354" h="1332229">
                  <a:moveTo>
                    <a:pt x="919594" y="1331709"/>
                  </a:moveTo>
                  <a:lnTo>
                    <a:pt x="71158" y="195465"/>
                  </a:lnTo>
                  <a:lnTo>
                    <a:pt x="0" y="248602"/>
                  </a:lnTo>
                  <a:lnTo>
                    <a:pt x="36042" y="0"/>
                  </a:lnTo>
                  <a:lnTo>
                    <a:pt x="284657" y="36042"/>
                  </a:lnTo>
                  <a:lnTo>
                    <a:pt x="213499" y="89192"/>
                  </a:lnTo>
                  <a:lnTo>
                    <a:pt x="1061923" y="1225422"/>
                  </a:lnTo>
                  <a:lnTo>
                    <a:pt x="919594" y="1331709"/>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sp>
          <p:nvSpPr>
            <p:cNvPr id="23" name="object 23"/>
            <p:cNvSpPr/>
            <p:nvPr/>
          </p:nvSpPr>
          <p:spPr>
            <a:xfrm>
              <a:off x="4507000" y="2382704"/>
              <a:ext cx="1062355" cy="1332230"/>
            </a:xfrm>
            <a:custGeom>
              <a:avLst/>
              <a:gdLst/>
              <a:ahLst/>
              <a:cxnLst/>
              <a:rect l="l" t="t" r="r" b="b"/>
              <a:pathLst>
                <a:path w="1062354" h="1332229">
                  <a:moveTo>
                    <a:pt x="142328" y="1331709"/>
                  </a:moveTo>
                  <a:lnTo>
                    <a:pt x="990765" y="195465"/>
                  </a:lnTo>
                  <a:lnTo>
                    <a:pt x="1061923" y="248602"/>
                  </a:lnTo>
                  <a:lnTo>
                    <a:pt x="1025880" y="0"/>
                  </a:lnTo>
                  <a:lnTo>
                    <a:pt x="777265" y="36042"/>
                  </a:lnTo>
                  <a:lnTo>
                    <a:pt x="848423" y="89192"/>
                  </a:lnTo>
                  <a:lnTo>
                    <a:pt x="0" y="1225422"/>
                  </a:lnTo>
                  <a:lnTo>
                    <a:pt x="142328" y="1331709"/>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grpSp>
      <p:sp>
        <p:nvSpPr>
          <p:cNvPr id="24" name="TextBox 23">
            <a:extLst>
              <a:ext uri="{FF2B5EF4-FFF2-40B4-BE49-F238E27FC236}">
                <a16:creationId xmlns:a16="http://schemas.microsoft.com/office/drawing/2014/main" id="{E4580F75-37C9-14D3-5407-56D3D9FEEC43}"/>
              </a:ext>
            </a:extLst>
          </p:cNvPr>
          <p:cNvSpPr txBox="1"/>
          <p:nvPr/>
        </p:nvSpPr>
        <p:spPr>
          <a:xfrm>
            <a:off x="8438024" y="6071964"/>
            <a:ext cx="3753976" cy="338554"/>
          </a:xfrm>
          <a:prstGeom prst="rect">
            <a:avLst/>
          </a:prstGeom>
          <a:noFill/>
        </p:spPr>
        <p:txBody>
          <a:bodyPr wrap="none" rtlCol="0">
            <a:spAutoFit/>
          </a:bodyPr>
          <a:lstStyle/>
          <a:p>
            <a:pPr defTabSz="1088543"/>
            <a:r>
              <a:rPr lang="fi-FI" sz="1600" b="1" dirty="0">
                <a:solidFill>
                  <a:srgbClr val="323130"/>
                </a:solidFill>
                <a:latin typeface="Segoe UI" panose="020B0502040204020203" pitchFamily="34" charset="0"/>
              </a:rPr>
              <a:t>CC-BY-SA </a:t>
            </a:r>
            <a:r>
              <a:rPr lang="fi-FI" sz="1600" dirty="0" err="1">
                <a:solidFill>
                  <a:srgbClr val="000000"/>
                </a:solidFill>
                <a:latin typeface="Calibri" panose="020F0502020204030204"/>
              </a:rPr>
              <a:t>UASLaurea</a:t>
            </a:r>
            <a:r>
              <a:rPr lang="fi-FI" sz="1600" dirty="0">
                <a:solidFill>
                  <a:srgbClr val="000000"/>
                </a:solidFill>
                <a:latin typeface="Calibri" panose="020F0502020204030204"/>
              </a:rPr>
              <a:t> / Markku Anttonen </a:t>
            </a:r>
          </a:p>
        </p:txBody>
      </p:sp>
      <p:sp>
        <p:nvSpPr>
          <p:cNvPr id="2" name="object 23">
            <a:extLst>
              <a:ext uri="{FF2B5EF4-FFF2-40B4-BE49-F238E27FC236}">
                <a16:creationId xmlns:a16="http://schemas.microsoft.com/office/drawing/2014/main" id="{6421B485-4D3B-DD02-93D1-906A042D8AFB}"/>
              </a:ext>
            </a:extLst>
          </p:cNvPr>
          <p:cNvSpPr/>
          <p:nvPr/>
        </p:nvSpPr>
        <p:spPr>
          <a:xfrm rot="3191031">
            <a:off x="5715146" y="4450639"/>
            <a:ext cx="1062355" cy="1332231"/>
          </a:xfrm>
          <a:custGeom>
            <a:avLst/>
            <a:gdLst/>
            <a:ahLst/>
            <a:cxnLst/>
            <a:rect l="l" t="t" r="r" b="b"/>
            <a:pathLst>
              <a:path w="1062354" h="1332229">
                <a:moveTo>
                  <a:pt x="142328" y="1331709"/>
                </a:moveTo>
                <a:lnTo>
                  <a:pt x="990765" y="195465"/>
                </a:lnTo>
                <a:lnTo>
                  <a:pt x="1061923" y="248602"/>
                </a:lnTo>
                <a:lnTo>
                  <a:pt x="1025880" y="0"/>
                </a:lnTo>
                <a:lnTo>
                  <a:pt x="777265" y="36042"/>
                </a:lnTo>
                <a:lnTo>
                  <a:pt x="848423" y="89192"/>
                </a:lnTo>
                <a:lnTo>
                  <a:pt x="0" y="1225422"/>
                </a:lnTo>
                <a:lnTo>
                  <a:pt x="142328" y="1331709"/>
                </a:lnTo>
                <a:close/>
              </a:path>
            </a:pathLst>
          </a:custGeom>
          <a:solidFill>
            <a:srgbClr val="00B0F0"/>
          </a:solidFill>
          <a:ln w="28575">
            <a:solidFill>
              <a:srgbClr val="00B0F0"/>
            </a:solidFill>
          </a:ln>
        </p:spPr>
        <p:txBody>
          <a:bodyPr wrap="square" lIns="0" tIns="0" rIns="0" bIns="0" rtlCol="0"/>
          <a:lstStyle/>
          <a:p>
            <a:pPr defTabSz="1088543">
              <a:defRPr/>
            </a:pPr>
            <a:endParaRPr sz="2143">
              <a:solidFill>
                <a:srgbClr val="000000"/>
              </a:solidFill>
              <a:latin typeface="Calibri" panose="020F0502020204030204"/>
            </a:endParaRPr>
          </a:p>
        </p:txBody>
      </p:sp>
    </p:spTree>
    <p:extLst>
      <p:ext uri="{BB962C8B-B14F-4D97-AF65-F5344CB8AC3E}">
        <p14:creationId xmlns:p14="http://schemas.microsoft.com/office/powerpoint/2010/main" val="1729102720"/>
      </p:ext>
    </p:extLst>
  </p:cSld>
  <p:clrMapOvr>
    <a:masterClrMapping/>
  </p:clrMapOvr>
  <mc:AlternateContent xmlns:mc="http://schemas.openxmlformats.org/markup-compatibility/2006" xmlns:p14="http://schemas.microsoft.com/office/powerpoint/2010/main">
    <mc:Choice Requires="p14">
      <p:transition spd="slow" p14:dur="2000" advTm="115598"/>
    </mc:Choice>
    <mc:Fallback xmlns="">
      <p:transition spd="slow" advTm="11559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A8E722-6BD0-13AF-E3B3-EAF6E8F2FDD5}"/>
              </a:ext>
            </a:extLst>
          </p:cNvPr>
          <p:cNvSpPr>
            <a:spLocks noGrp="1"/>
          </p:cNvSpPr>
          <p:nvPr>
            <p:ph type="ctrTitle"/>
          </p:nvPr>
        </p:nvSpPr>
        <p:spPr/>
        <p:txBody>
          <a:bodyPr>
            <a:normAutofit/>
          </a:bodyPr>
          <a:lstStyle/>
          <a:p>
            <a:r>
              <a:rPr lang="fi-FI" sz="4400" dirty="0">
                <a:solidFill>
                  <a:schemeClr val="tx1"/>
                </a:solidFill>
                <a:latin typeface="Bahnschrift SemiBold Condensed" panose="020B0502040204020203" pitchFamily="34" charset="0"/>
              </a:rPr>
              <a:t>Matkalle mukaan</a:t>
            </a:r>
          </a:p>
        </p:txBody>
      </p:sp>
      <p:sp>
        <p:nvSpPr>
          <p:cNvPr id="3" name="Sisällön paikkamerkki 2">
            <a:extLst>
              <a:ext uri="{FF2B5EF4-FFF2-40B4-BE49-F238E27FC236}">
                <a16:creationId xmlns:a16="http://schemas.microsoft.com/office/drawing/2014/main" id="{B4D6E7F7-9CA1-8D96-1B7E-5702939DE5F4}"/>
              </a:ext>
            </a:extLst>
          </p:cNvPr>
          <p:cNvSpPr>
            <a:spLocks noGrp="1"/>
          </p:cNvSpPr>
          <p:nvPr>
            <p:ph type="body" sz="quarter" idx="10"/>
          </p:nvPr>
        </p:nvSpPr>
        <p:spPr/>
        <p:txBody>
          <a:bodyPr anchor="ctr">
            <a:normAutofit/>
          </a:bodyPr>
          <a:lstStyle/>
          <a:p>
            <a:r>
              <a:rPr lang="fi-FI" dirty="0"/>
              <a:t>Nykytilanteen tarkastelu</a:t>
            </a:r>
          </a:p>
          <a:p>
            <a:pPr lvl="1"/>
            <a:r>
              <a:rPr lang="fi-FI" dirty="0"/>
              <a:t>Nykyinen liiketoimintamalli</a:t>
            </a:r>
          </a:p>
          <a:p>
            <a:pPr lvl="1"/>
            <a:r>
              <a:rPr lang="fi-FI" dirty="0"/>
              <a:t>(Sidosryhmien tunnistaminen)</a:t>
            </a:r>
          </a:p>
          <a:p>
            <a:pPr lvl="1"/>
            <a:r>
              <a:rPr lang="fi-FI" dirty="0"/>
              <a:t>Missä onnistutaan, mitä arvoa eri sidosryhmille tuotetaan? Mistä ja miten yritys sieppaa arvoa itselleen </a:t>
            </a:r>
          </a:p>
          <a:p>
            <a:pPr lvl="1"/>
            <a:r>
              <a:rPr lang="fi-FI" dirty="0"/>
              <a:t>Epäonnistumisten tarkastelu; millä ja missä kohtaa emme tuota arvoa yritykselle tai asiakkaalle?</a:t>
            </a:r>
          </a:p>
          <a:p>
            <a:pPr lvl="1"/>
            <a:r>
              <a:rPr lang="fi-FI" dirty="0"/>
              <a:t>Arvonluonnin mahdollisuuksien tarkastelu – miten käännetään negatiivinen arvo tiedostamattomaksi arvoksi ja arvonluonnin mahdollisuudeksi ja tiedostamaton arvo mahdollisuudeksi</a:t>
            </a:r>
          </a:p>
          <a:p>
            <a:pPr lvl="1"/>
            <a:r>
              <a:rPr lang="fi-FI" dirty="0"/>
              <a:t>Mahdollisuuksien konkretisointi (kenelle, mitä ja miten, mitä osaamista ja resursseja on, mitä uutta tarvitaan)</a:t>
            </a:r>
          </a:p>
          <a:p>
            <a:r>
              <a:rPr lang="fi-FI" dirty="0"/>
              <a:t>Tulevaisuuteen suuntautuminen</a:t>
            </a:r>
          </a:p>
          <a:p>
            <a:pPr lvl="1"/>
            <a:r>
              <a:rPr lang="fi-FI" dirty="0"/>
              <a:t>Uusi liiketoimintamalli (uusi arvolupaus, uusi tapa luoda arvoa ja uutta arvoa) yritykselle ja eri sidosryhmille </a:t>
            </a:r>
          </a:p>
          <a:p>
            <a:pPr lvl="1"/>
            <a:r>
              <a:rPr lang="fi-FI" dirty="0"/>
              <a:t>Sidosryhmille tuotettu arvo myös yrityksen sieppaamaksi arvoksi </a:t>
            </a:r>
          </a:p>
        </p:txBody>
      </p:sp>
    </p:spTree>
    <p:extLst>
      <p:ext uri="{BB962C8B-B14F-4D97-AF65-F5344CB8AC3E}">
        <p14:creationId xmlns:p14="http://schemas.microsoft.com/office/powerpoint/2010/main" val="3089813557"/>
      </p:ext>
    </p:extLst>
  </p:cSld>
  <p:clrMapOvr>
    <a:masterClrMapping/>
  </p:clrMapOvr>
  <mc:AlternateContent xmlns:mc="http://schemas.openxmlformats.org/markup-compatibility/2006" xmlns:p14="http://schemas.microsoft.com/office/powerpoint/2010/main">
    <mc:Choice Requires="p14">
      <p:transition spd="slow" p14:dur="2000" advTm="61828"/>
    </mc:Choice>
    <mc:Fallback xmlns="">
      <p:transition spd="slow" advTm="6182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33578-9978-4C33-BF88-35A76C05BD09}"/>
              </a:ext>
            </a:extLst>
          </p:cNvPr>
          <p:cNvSpPr>
            <a:spLocks noGrp="1"/>
          </p:cNvSpPr>
          <p:nvPr>
            <p:ph type="ctrTitle"/>
          </p:nvPr>
        </p:nvSpPr>
        <p:spPr>
          <a:xfrm>
            <a:off x="304800" y="426096"/>
            <a:ext cx="9935206" cy="754193"/>
          </a:xfrm>
        </p:spPr>
        <p:txBody>
          <a:bodyPr/>
          <a:lstStyle/>
          <a:p>
            <a:r>
              <a:rPr lang="fi-FI" b="0" dirty="0">
                <a:solidFill>
                  <a:schemeClr val="tx1"/>
                </a:solidFill>
                <a:latin typeface="Bahnschrift SemiBold" panose="020B0502040204020203" pitchFamily="34" charset="0"/>
              </a:rPr>
              <a:t>Pohdittavaksi</a:t>
            </a:r>
          </a:p>
        </p:txBody>
      </p:sp>
      <p:sp>
        <p:nvSpPr>
          <p:cNvPr id="4" name="Text Placeholder 3">
            <a:extLst>
              <a:ext uri="{FF2B5EF4-FFF2-40B4-BE49-F238E27FC236}">
                <a16:creationId xmlns:a16="http://schemas.microsoft.com/office/drawing/2014/main" id="{E4637829-13A8-16FC-AE62-F611694CB87A}"/>
              </a:ext>
            </a:extLst>
          </p:cNvPr>
          <p:cNvSpPr>
            <a:spLocks noGrp="1"/>
          </p:cNvSpPr>
          <p:nvPr>
            <p:ph type="body" sz="quarter" idx="10"/>
          </p:nvPr>
        </p:nvSpPr>
        <p:spPr>
          <a:xfrm>
            <a:off x="315913" y="1961314"/>
            <a:ext cx="7319327" cy="4319170"/>
          </a:xfrm>
        </p:spPr>
        <p:txBody>
          <a:bodyPr>
            <a:noAutofit/>
          </a:bodyPr>
          <a:lstStyle/>
          <a:p>
            <a:pPr lvl="1"/>
            <a:r>
              <a:rPr lang="fi-FI" sz="2000" dirty="0">
                <a:latin typeface="Bahnschrift Light" panose="020B0502040204020203" pitchFamily="34" charset="0"/>
              </a:rPr>
              <a:t>Onko sinulla tai yrityksessäsi kattava ymmärrys siitä millaisia aineettomia ja aineellisia hyötyjä asiakkaasi,  kumppanit ja muut sidosryhmät saavat, ja mitä yrityksesi saa heiltä?</a:t>
            </a:r>
          </a:p>
          <a:p>
            <a:pPr lvl="1"/>
            <a:r>
              <a:rPr lang="fi-FI" sz="2000" dirty="0">
                <a:latin typeface="Bahnschrift Light" panose="020B0502040204020203" pitchFamily="34" charset="0"/>
              </a:rPr>
              <a:t>Saako yrityksesi kaikki hyödyt (</a:t>
            </a:r>
            <a:r>
              <a:rPr lang="fi-FI" sz="2000" dirty="0" err="1">
                <a:latin typeface="Bahnschrift Light" panose="020B0502040204020203" pitchFamily="34" charset="0"/>
              </a:rPr>
              <a:t>value</a:t>
            </a:r>
            <a:r>
              <a:rPr lang="fi-FI" sz="2000" dirty="0">
                <a:latin typeface="Bahnschrift Light" panose="020B0502040204020203" pitchFamily="34" charset="0"/>
              </a:rPr>
              <a:t> </a:t>
            </a:r>
            <a:r>
              <a:rPr lang="fi-FI" sz="2000" dirty="0" err="1">
                <a:latin typeface="Bahnschrift Light" panose="020B0502040204020203" pitchFamily="34" charset="0"/>
              </a:rPr>
              <a:t>capture</a:t>
            </a:r>
            <a:r>
              <a:rPr lang="fi-FI" sz="2000" dirty="0">
                <a:latin typeface="Bahnschrift Light" panose="020B0502040204020203" pitchFamily="34" charset="0"/>
              </a:rPr>
              <a:t>) siitä arvosta jota luot asiakkaillesi tai muille sidosryhmille?</a:t>
            </a:r>
          </a:p>
          <a:p>
            <a:pPr lvl="1"/>
            <a:r>
              <a:rPr lang="fi-FI" sz="2000" dirty="0">
                <a:latin typeface="Bahnschrift Light" panose="020B0502040204020203" pitchFamily="34" charset="0"/>
              </a:rPr>
              <a:t>Tuottaako nykyinen liiketoimintamallisi haittaa (negatiivista arvoa) joillekin sidosryhmille, ja millaista haittaa se tuottaa heille? Kuinka merkittäviä nämä haitat ovat?</a:t>
            </a:r>
          </a:p>
          <a:p>
            <a:pPr lvl="1"/>
            <a:r>
              <a:rPr lang="fi-FI" sz="2000" dirty="0">
                <a:latin typeface="Bahnschrift Light" panose="020B0502040204020203" pitchFamily="34" charset="0"/>
              </a:rPr>
              <a:t>Mitä riskejä haitoista aiheutuu yrityksesi liiketoimintamahdollisuuksiin?</a:t>
            </a:r>
          </a:p>
          <a:p>
            <a:pPr lvl="1"/>
            <a:r>
              <a:rPr lang="fi-FI" sz="2000" dirty="0">
                <a:latin typeface="Bahnschrift Light" panose="020B0502040204020203" pitchFamily="34" charset="0"/>
              </a:rPr>
              <a:t>Onko sinun mahdollista kääntää nämä haitat arvonluonnin mahdollisuuksiksi?</a:t>
            </a:r>
          </a:p>
          <a:p>
            <a:endParaRPr lang="fi-FI" sz="2000" dirty="0">
              <a:latin typeface="Bahnschrift Light" panose="020B0502040204020203" pitchFamily="34" charset="0"/>
            </a:endParaRPr>
          </a:p>
        </p:txBody>
      </p:sp>
      <p:grpSp>
        <p:nvGrpSpPr>
          <p:cNvPr id="6" name="Group 5">
            <a:extLst>
              <a:ext uri="{FF2B5EF4-FFF2-40B4-BE49-F238E27FC236}">
                <a16:creationId xmlns:a16="http://schemas.microsoft.com/office/drawing/2014/main" id="{3C9E7E55-635F-84B6-3764-D7B0F788997E}"/>
              </a:ext>
            </a:extLst>
          </p:cNvPr>
          <p:cNvGrpSpPr/>
          <p:nvPr/>
        </p:nvGrpSpPr>
        <p:grpSpPr>
          <a:xfrm>
            <a:off x="8156768" y="1788803"/>
            <a:ext cx="3152439" cy="3448851"/>
            <a:chOff x="8020570" y="1693272"/>
            <a:chExt cx="3152439" cy="3448851"/>
          </a:xfrm>
        </p:grpSpPr>
        <p:pic>
          <p:nvPicPr>
            <p:cNvPr id="7" name="Picture 6" descr="A group of people posing for a photo&#10;&#10;Description generated with very high confidence">
              <a:extLst>
                <a:ext uri="{FF2B5EF4-FFF2-40B4-BE49-F238E27FC236}">
                  <a16:creationId xmlns:a16="http://schemas.microsoft.com/office/drawing/2014/main" id="{27470F9B-0398-E1BE-252C-8B42A457BB7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684" r="13305"/>
            <a:stretch/>
          </p:blipFill>
          <p:spPr>
            <a:xfrm>
              <a:off x="8020570" y="1693272"/>
              <a:ext cx="3152439" cy="3448851"/>
            </a:xfrm>
            <a:prstGeom prst="rect">
              <a:avLst/>
            </a:prstGeom>
          </p:spPr>
        </p:pic>
        <p:sp>
          <p:nvSpPr>
            <p:cNvPr id="8" name="Rectangle 7">
              <a:extLst>
                <a:ext uri="{FF2B5EF4-FFF2-40B4-BE49-F238E27FC236}">
                  <a16:creationId xmlns:a16="http://schemas.microsoft.com/office/drawing/2014/main" id="{C5619192-1307-0766-37D9-75C60086E410}"/>
                </a:ext>
              </a:extLst>
            </p:cNvPr>
            <p:cNvSpPr/>
            <p:nvPr/>
          </p:nvSpPr>
          <p:spPr>
            <a:xfrm>
              <a:off x="8313249" y="1856221"/>
              <a:ext cx="2583511" cy="3114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i-FI" sz="1351" dirty="0">
                  <a:solidFill>
                    <a:prstClr val="white"/>
                  </a:solidFill>
                  <a:latin typeface="Kristen ITC" panose="03050502040202030202" pitchFamily="66" charset="0"/>
                </a:rPr>
                <a:t>Pohdittavaa?</a:t>
              </a:r>
              <a:endParaRPr kumimoji="0" lang="fi-FI" sz="1351" b="0" i="0" u="none" strike="noStrike" kern="1200" cap="none" spc="0" normalizeH="0" baseline="0" noProof="0" dirty="0">
                <a:ln>
                  <a:noFill/>
                </a:ln>
                <a:solidFill>
                  <a:prstClr val="white"/>
                </a:solidFill>
                <a:effectLst/>
                <a:uLnTx/>
                <a:uFillTx/>
                <a:latin typeface="Kristen ITC" panose="03050502040202030202" pitchFamily="66" charset="0"/>
              </a:endParaRPr>
            </a:p>
          </p:txBody>
        </p:sp>
      </p:grpSp>
    </p:spTree>
    <p:extLst>
      <p:ext uri="{BB962C8B-B14F-4D97-AF65-F5344CB8AC3E}">
        <p14:creationId xmlns:p14="http://schemas.microsoft.com/office/powerpoint/2010/main" val="2222272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err="1">
                <a:solidFill>
                  <a:schemeClr val="tx1"/>
                </a:solidFill>
                <a:latin typeface="Bahnschrift SemiBold" panose="020B0502040204020203" pitchFamily="34" charset="0"/>
              </a:rPr>
              <a:t>Kiitoksia</a:t>
            </a:r>
            <a:r>
              <a:rPr lang="en-GB" dirty="0">
                <a:solidFill>
                  <a:schemeClr val="tx1"/>
                </a:solidFill>
                <a:latin typeface="Bahnschrift SemiBold" panose="020B0502040204020203" pitchFamily="34" charset="0"/>
              </a:rPr>
              <a:t>!</a:t>
            </a:r>
            <a:br>
              <a:rPr lang="en-GB" dirty="0">
                <a:solidFill>
                  <a:schemeClr val="tx1"/>
                </a:solidFill>
                <a:latin typeface="Bahnschrift SemiBold" panose="020B0502040204020203" pitchFamily="34" charset="0"/>
              </a:rPr>
            </a:br>
            <a:endParaRPr lang="en-GB" dirty="0">
              <a:solidFill>
                <a:schemeClr val="tx1"/>
              </a:solidFill>
              <a:latin typeface="Bahnschrift SemiBold" panose="020B0502040204020203" pitchFamily="34" charset="0"/>
            </a:endParaRPr>
          </a:p>
        </p:txBody>
      </p:sp>
      <p:sp>
        <p:nvSpPr>
          <p:cNvPr id="7" name="Text Placeholder 6">
            <a:extLst>
              <a:ext uri="{FF2B5EF4-FFF2-40B4-BE49-F238E27FC236}">
                <a16:creationId xmlns:a16="http://schemas.microsoft.com/office/drawing/2014/main" id="{DBEDCCDE-13F2-6F1C-E13E-3DF891519A6A}"/>
              </a:ext>
            </a:extLst>
          </p:cNvPr>
          <p:cNvSpPr>
            <a:spLocks noGrp="1"/>
          </p:cNvSpPr>
          <p:nvPr>
            <p:ph type="body" sz="quarter" idx="10"/>
          </p:nvPr>
        </p:nvSpPr>
        <p:spPr>
          <a:xfrm>
            <a:off x="304801" y="4915487"/>
            <a:ext cx="3389311" cy="1368213"/>
          </a:xfrm>
        </p:spPr>
        <p:txBody>
          <a:bodyPr/>
          <a:lstStyle/>
          <a:p>
            <a:pPr marL="0" marR="0" lvl="0" indent="0" algn="ctr" defTabSz="1088570" rtl="0" eaLnBrk="1" fontAlgn="auto" latinLnBrk="0" hangingPunct="1">
              <a:lnSpc>
                <a:spcPct val="100000"/>
              </a:lnSpc>
              <a:spcBef>
                <a:spcPts val="0"/>
              </a:spcBef>
              <a:spcAft>
                <a:spcPts val="0"/>
              </a:spcAft>
              <a:buClrTx/>
              <a:buSzTx/>
              <a:buFontTx/>
              <a:buNone/>
              <a:tabLst/>
              <a:defRPr/>
            </a:pPr>
            <a:r>
              <a:rPr lang="fi-FI" b="0" dirty="0">
                <a:solidFill>
                  <a:srgbClr val="000000"/>
                </a:solidFill>
                <a:latin typeface="Bahnschrift SemiLight" panose="020B0502040204020203" pitchFamily="34" charset="0"/>
              </a:rPr>
              <a:t>Tutkimusohjelmajohtaja</a:t>
            </a:r>
            <a:endParaRPr kumimoji="0" lang="fi-FI" sz="1800" b="0" i="0" u="none" strike="noStrike" kern="1200" cap="none" spc="0" normalizeH="0" baseline="0" noProof="0" dirty="0">
              <a:ln>
                <a:noFill/>
              </a:ln>
              <a:solidFill>
                <a:srgbClr val="000000"/>
              </a:solidFill>
              <a:effectLst/>
              <a:uLnTx/>
              <a:uFillTx/>
              <a:latin typeface="Bahnschrift SemiLight" panose="020B0502040204020203" pitchFamily="34" charset="0"/>
            </a:endParaRPr>
          </a:p>
          <a:p>
            <a:pPr marL="0" marR="0" lvl="0" indent="0" algn="ctr" defTabSz="108857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Bahnschrift SemiLight" panose="020B0502040204020203" pitchFamily="34" charset="0"/>
              </a:rPr>
              <a:t>Markku Anttonen</a:t>
            </a:r>
          </a:p>
          <a:p>
            <a:pPr marL="0" marR="0" lvl="0" indent="0" algn="ctr" defTabSz="108857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Bahnschrift SemiLight" panose="020B0502040204020203" pitchFamily="34" charset="0"/>
              </a:rPr>
              <a:t>markku.anttonen@laurea.fi</a:t>
            </a:r>
          </a:p>
          <a:p>
            <a:pPr marL="0" marR="0" lvl="0" indent="0" algn="ctr" defTabSz="108857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srgbClr val="000000"/>
                </a:solidFill>
                <a:effectLst/>
                <a:uLnTx/>
                <a:uFillTx/>
                <a:latin typeface="Bahnschrift SemiLight" panose="020B0502040204020203" pitchFamily="34" charset="0"/>
              </a:rPr>
              <a:t>+358 50 409 8195</a:t>
            </a:r>
            <a:endParaRPr kumimoji="0" lang="en-US" sz="1800" b="0" i="0" u="none" strike="noStrike" kern="1200" cap="none" spc="0" normalizeH="0" baseline="0" noProof="0" dirty="0">
              <a:ln>
                <a:noFill/>
              </a:ln>
              <a:solidFill>
                <a:srgbClr val="000000"/>
              </a:solidFill>
              <a:effectLst/>
              <a:uLnTx/>
              <a:uFillTx/>
              <a:latin typeface="Bahnschrift SemiLight" panose="020B0502040204020203" pitchFamily="34" charset="0"/>
            </a:endParaRPr>
          </a:p>
          <a:p>
            <a:endParaRPr lang="fi-FI" dirty="0">
              <a:latin typeface="Bahnschrift SemiLight" panose="020B0502040204020203" pitchFamily="34" charset="0"/>
            </a:endParaRPr>
          </a:p>
        </p:txBody>
      </p:sp>
      <p:pic>
        <p:nvPicPr>
          <p:cNvPr id="12" name="Picture Placeholder 11" descr="A model sailboat in a window">
            <a:extLst>
              <a:ext uri="{FF2B5EF4-FFF2-40B4-BE49-F238E27FC236}">
                <a16:creationId xmlns:a16="http://schemas.microsoft.com/office/drawing/2014/main" id="{97F72213-A4F4-E0EC-1016-4C0160826CC9}"/>
              </a:ext>
            </a:extLst>
          </p:cNvPr>
          <p:cNvPicPr>
            <a:picLocks noGrp="1" noChangeAspect="1"/>
          </p:cNvPicPr>
          <p:nvPr>
            <p:ph type="pic" sz="quarter" idx="11"/>
          </p:nvPr>
        </p:nvPicPr>
        <p:blipFill>
          <a:blip r:embed="rId2"/>
          <a:srcRect l="19213" r="19213"/>
          <a:stretch>
            <a:fillRect/>
          </a:stretch>
        </p:blipFill>
        <p:spPr>
          <a:xfrm rot="5400000">
            <a:off x="4892675" y="-717550"/>
            <a:ext cx="6581775" cy="8016875"/>
          </a:xfrm>
          <a:prstGeom prst="rect">
            <a:avLst/>
          </a:prstGeom>
        </p:spPr>
      </p:pic>
      <p:sp>
        <p:nvSpPr>
          <p:cNvPr id="13" name="TextBox 12">
            <a:extLst>
              <a:ext uri="{FF2B5EF4-FFF2-40B4-BE49-F238E27FC236}">
                <a16:creationId xmlns:a16="http://schemas.microsoft.com/office/drawing/2014/main" id="{834A9BAD-63A1-1F2A-93CF-BCACAE01CDC9}"/>
              </a:ext>
            </a:extLst>
          </p:cNvPr>
          <p:cNvSpPr txBox="1"/>
          <p:nvPr/>
        </p:nvSpPr>
        <p:spPr>
          <a:xfrm>
            <a:off x="8961114" y="6318315"/>
            <a:ext cx="1862561" cy="276999"/>
          </a:xfrm>
          <a:prstGeom prst="rect">
            <a:avLst/>
          </a:prstGeom>
          <a:noFill/>
        </p:spPr>
        <p:txBody>
          <a:bodyPr wrap="none" rtlCol="0">
            <a:spAutoFit/>
          </a:bodyPr>
          <a:lstStyle/>
          <a:p>
            <a:r>
              <a:rPr lang="fi-FI" sz="1200" dirty="0"/>
              <a:t>Photo: ©Markku Anttonen</a:t>
            </a:r>
          </a:p>
        </p:txBody>
      </p:sp>
    </p:spTree>
    <p:extLst>
      <p:ext uri="{BB962C8B-B14F-4D97-AF65-F5344CB8AC3E}">
        <p14:creationId xmlns:p14="http://schemas.microsoft.com/office/powerpoint/2010/main" val="382199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D0540-8495-F3C4-7DFC-4A71E216F65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72D0B83-A504-1BBC-75F3-0B6EE7284739}"/>
              </a:ext>
            </a:extLst>
          </p:cNvPr>
          <p:cNvSpPr txBox="1">
            <a:spLocks/>
          </p:cNvSpPr>
          <p:nvPr/>
        </p:nvSpPr>
        <p:spPr>
          <a:xfrm>
            <a:off x="721753" y="309136"/>
            <a:ext cx="9933409" cy="81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2800" b="1" err="1">
                <a:latin typeface="Bahnschrift"/>
              </a:rPr>
              <a:t>Tehtävä</a:t>
            </a:r>
            <a:r>
              <a:rPr lang="en-US" sz="2800" b="1">
                <a:latin typeface="Bahnschrift"/>
              </a:rPr>
              <a:t>: Arvo </a:t>
            </a:r>
            <a:r>
              <a:rPr lang="en-US" sz="2800" b="1" err="1">
                <a:latin typeface="Bahnschrift"/>
              </a:rPr>
              <a:t>kiertotaloudessa</a:t>
            </a:r>
            <a:r>
              <a:rPr lang="en-US" sz="2800" b="1">
                <a:latin typeface="Bahnschrift"/>
              </a:rPr>
              <a:t> </a:t>
            </a:r>
          </a:p>
        </p:txBody>
      </p:sp>
      <p:sp>
        <p:nvSpPr>
          <p:cNvPr id="11" name="Sisällön paikkamerkki 2">
            <a:extLst>
              <a:ext uri="{FF2B5EF4-FFF2-40B4-BE49-F238E27FC236}">
                <a16:creationId xmlns:a16="http://schemas.microsoft.com/office/drawing/2014/main" id="{9355245C-9C3D-6219-412F-AF3D2CF0BF3F}"/>
              </a:ext>
            </a:extLst>
          </p:cNvPr>
          <p:cNvSpPr txBox="1">
            <a:spLocks/>
          </p:cNvSpPr>
          <p:nvPr/>
        </p:nvSpPr>
        <p:spPr>
          <a:xfrm>
            <a:off x="724446" y="1260926"/>
            <a:ext cx="6695916" cy="43361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800" b="1">
                <a:solidFill>
                  <a:srgbClr val="000000"/>
                </a:solidFill>
                <a:latin typeface="Bahnschrift"/>
              </a:rPr>
              <a:t>Osa 1, yksilötehtävä</a:t>
            </a:r>
          </a:p>
          <a:p>
            <a:pPr marL="342900" indent="-342900">
              <a:buAutoNum type="arabicPeriod"/>
            </a:pPr>
            <a:r>
              <a:rPr lang="fi-FI" sz="1800">
                <a:solidFill>
                  <a:srgbClr val="000000"/>
                </a:solidFill>
                <a:latin typeface="Bahnschrift"/>
              </a:rPr>
              <a:t>Perehdy kiertotalouden arvoihin (taulukko)</a:t>
            </a:r>
          </a:p>
          <a:p>
            <a:pPr marL="342900" indent="-342900">
              <a:buAutoNum type="arabicPeriod"/>
            </a:pPr>
            <a:r>
              <a:rPr lang="fi-FI" sz="1800">
                <a:solidFill>
                  <a:srgbClr val="000000"/>
                </a:solidFill>
                <a:latin typeface="Bahnschrift"/>
              </a:rPr>
              <a:t>Valitse taulukosta jokin arvo, jota tarkastelet oman organisaatiosi kautta. </a:t>
            </a:r>
            <a:endParaRPr lang="fi-FI"/>
          </a:p>
          <a:p>
            <a:pPr marL="342900" indent="-342900">
              <a:buAutoNum type="arabicPeriod"/>
            </a:pPr>
            <a:r>
              <a:rPr lang="fi-FI" sz="1800">
                <a:solidFill>
                  <a:srgbClr val="000000"/>
                </a:solidFill>
                <a:latin typeface="Bahnschrift"/>
              </a:rPr>
              <a:t>Mitä havaintoja teet? </a:t>
            </a:r>
          </a:p>
          <a:p>
            <a:pPr marL="0" indent="0">
              <a:buNone/>
            </a:pPr>
            <a:r>
              <a:rPr lang="fi-FI" sz="1800">
                <a:solidFill>
                  <a:srgbClr val="000000"/>
                </a:solidFill>
                <a:latin typeface="Bahnschrift"/>
              </a:rPr>
              <a:t>Jokainen miettii yksin noin 3 minuuttia ja kirjaa halutessaan havaintojaa omiin muistiinpanopapereihin tai Miroon.</a:t>
            </a:r>
          </a:p>
          <a:p>
            <a:pPr marL="0" indent="0">
              <a:buNone/>
            </a:pPr>
            <a:endParaRPr lang="fi-FI" sz="1800">
              <a:solidFill>
                <a:srgbClr val="000000"/>
              </a:solidFill>
              <a:latin typeface="Bahnschrift"/>
            </a:endParaRPr>
          </a:p>
          <a:p>
            <a:pPr marL="0" indent="0">
              <a:buNone/>
            </a:pPr>
            <a:r>
              <a:rPr lang="fi-FI" sz="1800" b="1">
                <a:solidFill>
                  <a:srgbClr val="000000"/>
                </a:solidFill>
                <a:latin typeface="Bahnschrift"/>
              </a:rPr>
              <a:t>Osa 2, ryhmätehtävä</a:t>
            </a:r>
          </a:p>
          <a:p>
            <a:pPr marL="342900" indent="-342900">
              <a:buAutoNum type="arabicPeriod"/>
            </a:pPr>
            <a:r>
              <a:rPr lang="fi-FI" sz="1800">
                <a:solidFill>
                  <a:srgbClr val="000000"/>
                </a:solidFill>
                <a:latin typeface="Bahnschrift"/>
              </a:rPr>
              <a:t>Puretaan tiimissä havainnot ja keskustellaan niistä.</a:t>
            </a:r>
          </a:p>
          <a:p>
            <a:pPr marL="342900" indent="-342900">
              <a:buAutoNum type="arabicPeriod"/>
            </a:pPr>
            <a:r>
              <a:rPr lang="fi-FI" sz="1800">
                <a:solidFill>
                  <a:srgbClr val="000000"/>
                </a:solidFill>
                <a:latin typeface="Bahnschrift"/>
              </a:rPr>
              <a:t>Minkä valitsit ja mitä havaintoja ja pohdintoja teit? </a:t>
            </a:r>
          </a:p>
          <a:p>
            <a:pPr marL="0" indent="0">
              <a:buNone/>
            </a:pPr>
            <a:endParaRPr lang="fi-FI" sz="1800">
              <a:solidFill>
                <a:srgbClr val="000000"/>
              </a:solidFill>
            </a:endParaRPr>
          </a:p>
        </p:txBody>
      </p:sp>
      <p:sp>
        <p:nvSpPr>
          <p:cNvPr id="2" name="TextBox 1">
            <a:extLst>
              <a:ext uri="{FF2B5EF4-FFF2-40B4-BE49-F238E27FC236}">
                <a16:creationId xmlns:a16="http://schemas.microsoft.com/office/drawing/2014/main" id="{6EC50D4A-CC58-19EA-1576-0B6550D59786}"/>
              </a:ext>
            </a:extLst>
          </p:cNvPr>
          <p:cNvSpPr txBox="1"/>
          <p:nvPr/>
        </p:nvSpPr>
        <p:spPr>
          <a:xfrm>
            <a:off x="8741229" y="1718464"/>
            <a:ext cx="2990883"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000" b="1" i="1">
                <a:solidFill>
                  <a:srgbClr val="0F1115"/>
                </a:solidFill>
                <a:latin typeface="Bahnschrift"/>
              </a:rPr>
              <a:t>Tavoite:</a:t>
            </a:r>
            <a:r>
              <a:rPr lang="fi-FI" sz="2000" b="0" i="1">
                <a:solidFill>
                  <a:srgbClr val="0F1115"/>
                </a:solidFill>
                <a:latin typeface="Bahnschrift"/>
              </a:rPr>
              <a:t> </a:t>
            </a:r>
            <a:br>
              <a:rPr lang="fi-FI" sz="2000" i="1">
                <a:solidFill>
                  <a:srgbClr val="0F1115"/>
                </a:solidFill>
                <a:latin typeface="Bahnschrift"/>
              </a:rPr>
            </a:br>
            <a:r>
              <a:rPr lang="fi-FI" sz="2000" b="0" i="1">
                <a:solidFill>
                  <a:srgbClr val="0F1115"/>
                </a:solidFill>
                <a:latin typeface="Bahnschrift"/>
              </a:rPr>
              <a:t>Herättää osallistujat tunnistamaan omaan </a:t>
            </a:r>
            <a:r>
              <a:rPr lang="fi-FI" sz="2000" i="1">
                <a:solidFill>
                  <a:srgbClr val="0F1115"/>
                </a:solidFill>
                <a:latin typeface="Bahnschrift"/>
              </a:rPr>
              <a:t>organisaatioon liittyviä</a:t>
            </a:r>
            <a:r>
              <a:rPr lang="fi-FI" sz="2000" b="0" i="1">
                <a:solidFill>
                  <a:srgbClr val="0F1115"/>
                </a:solidFill>
                <a:latin typeface="Bahnschrift"/>
              </a:rPr>
              <a:t> muutostarpeita ja hyödyntämätöntä </a:t>
            </a:r>
            <a:endParaRPr lang="en-US" sz="2000">
              <a:solidFill>
                <a:srgbClr val="000000"/>
              </a:solidFill>
              <a:latin typeface="Bahnschrift"/>
            </a:endParaRPr>
          </a:p>
          <a:p>
            <a:r>
              <a:rPr lang="fi-FI" sz="2000" b="0" i="1">
                <a:solidFill>
                  <a:srgbClr val="0F1115"/>
                </a:solidFill>
                <a:latin typeface="Bahnschrift"/>
              </a:rPr>
              <a:t>kiertotalouden tuomaa arvoa </a:t>
            </a:r>
            <a:r>
              <a:rPr sz="2000" b="0" i="1">
                <a:solidFill>
                  <a:srgbClr val="0F1115"/>
                </a:solidFill>
                <a:latin typeface="Bahnschrift"/>
                <a:ea typeface="system-ui"/>
                <a:cs typeface="system-ui"/>
              </a:rPr>
              <a:t> </a:t>
            </a:r>
            <a:endParaRPr lang="en-US" sz="2000">
              <a:latin typeface="Bahnschrift"/>
            </a:endParaRPr>
          </a:p>
          <a:p>
            <a:pPr algn="ctr"/>
            <a:endParaRPr lang="en-US"/>
          </a:p>
        </p:txBody>
      </p:sp>
    </p:spTree>
    <p:extLst>
      <p:ext uri="{BB962C8B-B14F-4D97-AF65-F5344CB8AC3E}">
        <p14:creationId xmlns:p14="http://schemas.microsoft.com/office/powerpoint/2010/main" val="2406491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6F8FE-6EAC-2223-E331-E8B5939E903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1BBD50F-0458-A439-6A5C-DD20EA0840D6}"/>
              </a:ext>
            </a:extLst>
          </p:cNvPr>
          <p:cNvSpPr txBox="1">
            <a:spLocks/>
          </p:cNvSpPr>
          <p:nvPr/>
        </p:nvSpPr>
        <p:spPr>
          <a:xfrm>
            <a:off x="516134" y="262813"/>
            <a:ext cx="9933409" cy="81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2800" b="1" err="1">
                <a:latin typeface="Bahnschrift"/>
              </a:rPr>
              <a:t>Arvot</a:t>
            </a:r>
            <a:r>
              <a:rPr lang="en-US" sz="2800" b="1">
                <a:latin typeface="Bahnschrift"/>
              </a:rPr>
              <a:t> </a:t>
            </a:r>
            <a:r>
              <a:rPr lang="en-US" sz="2800" b="1" err="1">
                <a:latin typeface="Bahnschrift"/>
              </a:rPr>
              <a:t>kiertotaloudessa</a:t>
            </a:r>
            <a:endParaRPr lang="en-US" err="1"/>
          </a:p>
        </p:txBody>
      </p:sp>
      <p:graphicFrame>
        <p:nvGraphicFramePr>
          <p:cNvPr id="4" name="Table 3">
            <a:extLst>
              <a:ext uri="{FF2B5EF4-FFF2-40B4-BE49-F238E27FC236}">
                <a16:creationId xmlns:a16="http://schemas.microsoft.com/office/drawing/2014/main" id="{33C47019-70C3-331E-87C4-3325CE01D039}"/>
              </a:ext>
            </a:extLst>
          </p:cNvPr>
          <p:cNvGraphicFramePr>
            <a:graphicFrameLocks noGrp="1"/>
          </p:cNvGraphicFramePr>
          <p:nvPr/>
        </p:nvGraphicFramePr>
        <p:xfrm>
          <a:off x="514047" y="1185333"/>
          <a:ext cx="4987641" cy="4159857"/>
        </p:xfrm>
        <a:graphic>
          <a:graphicData uri="http://schemas.openxmlformats.org/drawingml/2006/table">
            <a:tbl>
              <a:tblPr bandRow="1">
                <a:tableStyleId>{5C22544A-7EE6-4342-B048-85BDC9FD1C3A}</a:tableStyleId>
              </a:tblPr>
              <a:tblGrid>
                <a:gridCol w="2330180">
                  <a:extLst>
                    <a:ext uri="{9D8B030D-6E8A-4147-A177-3AD203B41FA5}">
                      <a16:colId xmlns:a16="http://schemas.microsoft.com/office/drawing/2014/main" val="4270742220"/>
                    </a:ext>
                  </a:extLst>
                </a:gridCol>
                <a:gridCol w="2657461">
                  <a:extLst>
                    <a:ext uri="{9D8B030D-6E8A-4147-A177-3AD203B41FA5}">
                      <a16:colId xmlns:a16="http://schemas.microsoft.com/office/drawing/2014/main" val="3703445685"/>
                    </a:ext>
                  </a:extLst>
                </a:gridCol>
              </a:tblGrid>
              <a:tr h="1515139">
                <a:tc gridSpan="2">
                  <a:txBody>
                    <a:bodyPr/>
                    <a:lstStyle/>
                    <a:p>
                      <a:pPr algn="ctr" rtl="0" fontAlgn="base">
                        <a:lnSpc>
                          <a:spcPts val="1641"/>
                        </a:lnSpc>
                        <a:buNone/>
                      </a:pPr>
                      <a:r>
                        <a:rPr lang="fi-FI" sz="1800" b="1">
                          <a:solidFill>
                            <a:srgbClr val="0F1115"/>
                          </a:solidFill>
                          <a:effectLst/>
                          <a:latin typeface="Bahnschrift"/>
                        </a:rPr>
                        <a:t>Negatiivinen arvo </a:t>
                      </a:r>
                      <a:br>
                        <a:rPr lang="fi-FI" sz="1800" b="1">
                          <a:solidFill>
                            <a:srgbClr val="0F1115"/>
                          </a:solidFill>
                          <a:effectLst/>
                          <a:latin typeface="Bahnschrift"/>
                        </a:rPr>
                      </a:br>
                      <a:r>
                        <a:rPr lang="fi-FI" sz="1800" b="1">
                          <a:solidFill>
                            <a:srgbClr val="0F1115"/>
                          </a:solidFill>
                          <a:effectLst/>
                          <a:latin typeface="Bahnschrift"/>
                        </a:rPr>
                        <a:t>Mitä teemme, vaikka ei kannattaisi </a:t>
                      </a:r>
                      <a:r>
                        <a:rPr lang="en-US" sz="1800">
                          <a:solidFill>
                            <a:srgbClr val="0F1115"/>
                          </a:solidFill>
                          <a:effectLst/>
                          <a:latin typeface="Bahnschrift"/>
                        </a:rPr>
                        <a:t> </a:t>
                      </a:r>
                      <a:br>
                        <a:rPr lang="en-US" sz="900">
                          <a:solidFill>
                            <a:srgbClr val="0F1115"/>
                          </a:solidFill>
                          <a:effectLst/>
                          <a:latin typeface="Bahnschrift"/>
                        </a:rPr>
                      </a:br>
                      <a:r>
                        <a:rPr lang="en-US" sz="1100" b="0" i="0" u="none" strike="noStrike" noProof="0" err="1">
                          <a:effectLst/>
                          <a:latin typeface="Bahnschrift"/>
                          <a:cs typeface="Segoe UI"/>
                        </a:rPr>
                        <a:t>Pohdi</a:t>
                      </a:r>
                      <a:r>
                        <a:rPr lang="en-US" sz="1100" b="0" i="0" u="none" strike="noStrike" noProof="0">
                          <a:effectLst/>
                          <a:latin typeface="Bahnschrift"/>
                          <a:cs typeface="Segoe UI"/>
                        </a:rPr>
                        <a:t> </a:t>
                      </a:r>
                      <a:r>
                        <a:rPr lang="en-US" sz="1100" b="0" i="0" u="none" strike="noStrike" noProof="0" err="1">
                          <a:effectLst/>
                          <a:latin typeface="Bahnschrift"/>
                          <a:cs typeface="Segoe UI"/>
                        </a:rPr>
                        <a:t>hankintaan</a:t>
                      </a:r>
                      <a:r>
                        <a:rPr lang="en-US" sz="1100" b="0" i="0" u="none" strike="noStrike" noProof="0">
                          <a:effectLst/>
                          <a:latin typeface="Bahnschrift"/>
                          <a:cs typeface="Segoe UI"/>
                        </a:rPr>
                        <a:t> ja/tai </a:t>
                      </a:r>
                      <a:r>
                        <a:rPr lang="en-US" sz="1100" b="0" i="0" u="none" strike="noStrike" noProof="0" err="1">
                          <a:effectLst/>
                          <a:latin typeface="Bahnschrift"/>
                          <a:cs typeface="Segoe UI"/>
                        </a:rPr>
                        <a:t>laitteeseen</a:t>
                      </a:r>
                      <a:r>
                        <a:rPr lang="en-US" sz="1100" b="0" i="0" u="none" strike="noStrike" noProof="0">
                          <a:effectLst/>
                          <a:latin typeface="Bahnschrift"/>
                          <a:cs typeface="Segoe UI"/>
                        </a:rPr>
                        <a:t> </a:t>
                      </a:r>
                      <a:r>
                        <a:rPr lang="en-US" sz="1100" b="0" i="0" u="none" strike="noStrike" noProof="0" err="1">
                          <a:effectLst/>
                          <a:latin typeface="Bahnschrift"/>
                          <a:cs typeface="Segoe UI"/>
                        </a:rPr>
                        <a:t>liittyviä</a:t>
                      </a:r>
                      <a:r>
                        <a:rPr lang="en-US" sz="1100" b="0" i="0" u="none" strike="noStrike" noProof="0">
                          <a:effectLst/>
                          <a:latin typeface="Bahnschrift"/>
                          <a:cs typeface="Segoe UI"/>
                        </a:rPr>
                        <a:t> </a:t>
                      </a:r>
                      <a:r>
                        <a:rPr lang="en-US" sz="1100" b="0" i="0" u="none" strike="noStrike" noProof="0" err="1">
                          <a:effectLst/>
                          <a:latin typeface="Bahnschrift"/>
                          <a:cs typeface="Segoe UI"/>
                        </a:rPr>
                        <a:t>haittoja</a:t>
                      </a:r>
                      <a:r>
                        <a:rPr lang="en-US" sz="1100" b="0" i="0" u="none" strike="noStrike" noProof="0">
                          <a:effectLst/>
                          <a:latin typeface="Bahnschrift"/>
                          <a:cs typeface="Segoe UI"/>
                        </a:rPr>
                        <a:t> tai </a:t>
                      </a:r>
                      <a:r>
                        <a:rPr lang="en-US" sz="1100" b="0" i="0" u="none" strike="noStrike" noProof="0" err="1">
                          <a:effectLst/>
                          <a:latin typeface="Bahnschrift"/>
                          <a:cs typeface="Segoe UI"/>
                        </a:rPr>
                        <a:t>turhia</a:t>
                      </a:r>
                      <a:r>
                        <a:rPr lang="en-US" sz="1100" b="0" i="0" u="none" strike="noStrike" noProof="0">
                          <a:effectLst/>
                          <a:latin typeface="Bahnschrift"/>
                          <a:cs typeface="Segoe UI"/>
                        </a:rPr>
                        <a:t> </a:t>
                      </a:r>
                      <a:r>
                        <a:rPr lang="en-US" sz="1100" b="0" i="0" u="none" strike="noStrike" noProof="0" err="1">
                          <a:effectLst/>
                          <a:latin typeface="Bahnschrift"/>
                          <a:cs typeface="Segoe UI"/>
                        </a:rPr>
                        <a:t>tekijöitä</a:t>
                      </a:r>
                      <a:r>
                        <a:rPr lang="en-US" sz="1100" b="0" i="0" u="none" strike="noStrike" noProof="0">
                          <a:effectLst/>
                          <a:latin typeface="Bahnschrift"/>
                          <a:cs typeface="Segoe UI"/>
                        </a:rPr>
                        <a:t>. </a:t>
                      </a:r>
                      <a:r>
                        <a:rPr lang="en-US" sz="1100" b="0" i="0" u="none" strike="noStrike" noProof="0" err="1">
                          <a:effectLst/>
                          <a:latin typeface="Bahnschrift"/>
                          <a:cs typeface="Segoe UI"/>
                        </a:rPr>
                        <a:t>Näitä</a:t>
                      </a:r>
                      <a:r>
                        <a:rPr lang="en-US" sz="1100" b="0" i="0" u="none" strike="noStrike" noProof="0">
                          <a:effectLst/>
                          <a:latin typeface="Bahnschrift"/>
                          <a:cs typeface="Segoe UI"/>
                        </a:rPr>
                        <a:t> </a:t>
                      </a:r>
                      <a:r>
                        <a:rPr lang="en-US" sz="1100" b="0" i="0" u="none" strike="noStrike" noProof="0" err="1">
                          <a:effectLst/>
                          <a:latin typeface="Bahnschrift"/>
                          <a:cs typeface="Segoe UI"/>
                        </a:rPr>
                        <a:t>voivat</a:t>
                      </a:r>
                      <a:r>
                        <a:rPr lang="en-US" sz="1100" b="0" i="0" u="none" strike="noStrike" noProof="0">
                          <a:effectLst/>
                          <a:latin typeface="Bahnschrift"/>
                          <a:cs typeface="Segoe UI"/>
                        </a:rPr>
                        <a:t> olla </a:t>
                      </a:r>
                      <a:r>
                        <a:rPr lang="en-US" sz="1100" b="0" i="0" u="none" strike="noStrike" noProof="0" err="1">
                          <a:effectLst/>
                          <a:latin typeface="Bahnschrift"/>
                          <a:cs typeface="Segoe UI"/>
                        </a:rPr>
                        <a:t>esimerkiksi</a:t>
                      </a:r>
                      <a:r>
                        <a:rPr lang="en-US" sz="1100" b="0" i="0" u="none" strike="noStrike" noProof="0">
                          <a:effectLst/>
                          <a:latin typeface="Bahnschrift"/>
                          <a:cs typeface="Segoe UI"/>
                        </a:rPr>
                        <a:t> </a:t>
                      </a:r>
                      <a:r>
                        <a:rPr lang="en-US" sz="1100" b="0" i="0" u="none" strike="noStrike" noProof="0" err="1">
                          <a:effectLst/>
                          <a:latin typeface="Bahnschrift"/>
                          <a:cs typeface="Segoe UI"/>
                        </a:rPr>
                        <a:t>tarpeeton</a:t>
                      </a:r>
                      <a:r>
                        <a:rPr lang="en-US" sz="1100" b="0" i="0" u="none" strike="noStrike" noProof="0">
                          <a:effectLst/>
                          <a:latin typeface="Bahnschrift"/>
                          <a:cs typeface="Segoe UI"/>
                        </a:rPr>
                        <a:t> </a:t>
                      </a:r>
                      <a:r>
                        <a:rPr lang="en-US" sz="1100" b="0" i="0" u="none" strike="noStrike" noProof="0" err="1">
                          <a:effectLst/>
                          <a:latin typeface="Bahnschrift"/>
                          <a:cs typeface="Segoe UI"/>
                        </a:rPr>
                        <a:t>pakkaus</a:t>
                      </a:r>
                      <a:r>
                        <a:rPr lang="en-US" sz="1100" b="0" i="0" u="none" strike="noStrike" noProof="0">
                          <a:effectLst/>
                          <a:latin typeface="Bahnschrift"/>
                          <a:cs typeface="Segoe UI"/>
                        </a:rPr>
                        <a:t>, </a:t>
                      </a:r>
                      <a:r>
                        <a:rPr lang="en-US" sz="1100" b="0" i="0" u="none" strike="noStrike" noProof="0" err="1">
                          <a:effectLst/>
                          <a:latin typeface="Bahnschrift"/>
                          <a:cs typeface="Segoe UI"/>
                        </a:rPr>
                        <a:t>vanhoista</a:t>
                      </a:r>
                      <a:r>
                        <a:rPr lang="en-US" sz="1100" b="0" i="0" u="none" strike="noStrike" noProof="0">
                          <a:effectLst/>
                          <a:latin typeface="Bahnschrift"/>
                          <a:cs typeface="Segoe UI"/>
                        </a:rPr>
                        <a:t> </a:t>
                      </a:r>
                      <a:r>
                        <a:rPr lang="en-US" sz="1100" b="0" i="0" u="none" strike="noStrike" noProof="0" err="1">
                          <a:effectLst/>
                          <a:latin typeface="Bahnschrift"/>
                          <a:cs typeface="Segoe UI"/>
                        </a:rPr>
                        <a:t>osista</a:t>
                      </a:r>
                      <a:r>
                        <a:rPr lang="en-US" sz="1100" b="0" i="0" u="none" strike="noStrike" noProof="0">
                          <a:effectLst/>
                          <a:latin typeface="Bahnschrift"/>
                          <a:cs typeface="Segoe UI"/>
                        </a:rPr>
                        <a:t> </a:t>
                      </a:r>
                      <a:r>
                        <a:rPr lang="en-US" sz="1100" b="0" i="0" u="none" strike="noStrike" noProof="0" err="1">
                          <a:effectLst/>
                          <a:latin typeface="Bahnschrift"/>
                          <a:cs typeface="Segoe UI"/>
                        </a:rPr>
                        <a:t>syntyvä</a:t>
                      </a:r>
                      <a:r>
                        <a:rPr lang="en-US" sz="1100" b="0" i="0" u="none" strike="noStrike" noProof="0">
                          <a:effectLst/>
                          <a:latin typeface="Bahnschrift"/>
                          <a:cs typeface="Segoe UI"/>
                        </a:rPr>
                        <a:t> </a:t>
                      </a:r>
                      <a:r>
                        <a:rPr lang="en-US" sz="1100" b="0" i="0" u="none" strike="noStrike" noProof="0" err="1">
                          <a:effectLst/>
                          <a:latin typeface="Bahnschrift"/>
                          <a:cs typeface="Segoe UI"/>
                        </a:rPr>
                        <a:t>jäte</a:t>
                      </a:r>
                      <a:r>
                        <a:rPr lang="en-US" sz="1100" b="0" i="0" u="none" strike="noStrike" noProof="0">
                          <a:effectLst/>
                          <a:latin typeface="Bahnschrift"/>
                          <a:cs typeface="Segoe UI"/>
                        </a:rPr>
                        <a:t> tai </a:t>
                      </a:r>
                      <a:r>
                        <a:rPr lang="en-US" sz="1100" b="0" i="0" u="none" strike="noStrike" noProof="0" err="1">
                          <a:effectLst/>
                          <a:latin typeface="Bahnschrift"/>
                          <a:cs typeface="Segoe UI"/>
                        </a:rPr>
                        <a:t>ominaisuudet</a:t>
                      </a:r>
                      <a:r>
                        <a:rPr lang="en-US" sz="1100" b="0" i="0" u="none" strike="noStrike" noProof="0">
                          <a:effectLst/>
                          <a:latin typeface="Bahnschrift"/>
                          <a:cs typeface="Segoe UI"/>
                        </a:rPr>
                        <a:t>, </a:t>
                      </a:r>
                      <a:r>
                        <a:rPr lang="en-US" sz="1100" b="0" i="0" u="none" strike="noStrike" noProof="0" err="1">
                          <a:effectLst/>
                          <a:latin typeface="Bahnschrift"/>
                          <a:cs typeface="Segoe UI"/>
                        </a:rPr>
                        <a:t>joita</a:t>
                      </a:r>
                      <a:r>
                        <a:rPr lang="en-US" sz="1100" b="0" i="0" u="none" strike="noStrike" noProof="0">
                          <a:effectLst/>
                          <a:latin typeface="Bahnschrift"/>
                          <a:cs typeface="Segoe UI"/>
                        </a:rPr>
                        <a:t> </a:t>
                      </a:r>
                      <a:r>
                        <a:rPr lang="en-US" sz="1100" b="0" i="0" u="none" strike="noStrike" noProof="0" err="1">
                          <a:effectLst/>
                          <a:latin typeface="Bahnschrift"/>
                          <a:cs typeface="Segoe UI"/>
                        </a:rPr>
                        <a:t>ei</a:t>
                      </a:r>
                      <a:r>
                        <a:rPr lang="en-US" sz="1100" b="0" i="0" u="none" strike="noStrike" noProof="0">
                          <a:effectLst/>
                          <a:latin typeface="Bahnschrift"/>
                          <a:cs typeface="Segoe UI"/>
                        </a:rPr>
                        <a:t> </a:t>
                      </a:r>
                      <a:r>
                        <a:rPr lang="en-US" sz="1100" b="0" i="0" u="none" strike="noStrike" noProof="0" err="1">
                          <a:effectLst/>
                          <a:latin typeface="Bahnschrift"/>
                          <a:cs typeface="Segoe UI"/>
                        </a:rPr>
                        <a:t>käytetä</a:t>
                      </a:r>
                      <a:r>
                        <a:rPr lang="en-US" sz="1100" b="0" i="0" u="none" strike="noStrike" noProof="0">
                          <a:effectLst/>
                          <a:latin typeface="Bahnschrift"/>
                          <a:cs typeface="Segoe UI"/>
                        </a:rPr>
                        <a:t>. Voit </a:t>
                      </a:r>
                      <a:r>
                        <a:rPr lang="en-US" sz="1100" b="0" i="0" u="none" strike="noStrike" noProof="0" err="1">
                          <a:effectLst/>
                          <a:latin typeface="Bahnschrift"/>
                          <a:cs typeface="Segoe UI"/>
                        </a:rPr>
                        <a:t>tarkastella</a:t>
                      </a:r>
                      <a:r>
                        <a:rPr lang="en-US" sz="1100" b="0" i="0" u="none" strike="noStrike" noProof="0">
                          <a:effectLst/>
                          <a:latin typeface="Bahnschrift"/>
                          <a:cs typeface="Segoe UI"/>
                        </a:rPr>
                        <a:t> </a:t>
                      </a:r>
                      <a:r>
                        <a:rPr lang="en-US" sz="1100" b="0" i="0" u="none" strike="noStrike" noProof="0" err="1">
                          <a:effectLst/>
                          <a:latin typeface="Bahnschrift"/>
                          <a:cs typeface="Segoe UI"/>
                        </a:rPr>
                        <a:t>myös</a:t>
                      </a:r>
                      <a:r>
                        <a:rPr lang="en-US" sz="1100" b="0" i="0" u="none" strike="noStrike" noProof="0">
                          <a:effectLst/>
                          <a:latin typeface="Bahnschrift"/>
                          <a:cs typeface="Segoe UI"/>
                        </a:rPr>
                        <a:t> </a:t>
                      </a:r>
                      <a:r>
                        <a:rPr lang="en-US" sz="1100" b="0" i="0" u="none" strike="noStrike" noProof="0" err="1">
                          <a:effectLst/>
                          <a:latin typeface="Bahnschrift"/>
                          <a:cs typeface="Segoe UI"/>
                        </a:rPr>
                        <a:t>toimintatapoja</a:t>
                      </a:r>
                      <a:r>
                        <a:rPr lang="en-US" sz="1100" b="0" i="0" u="none" strike="noStrike" noProof="0">
                          <a:effectLst/>
                          <a:latin typeface="Bahnschrift"/>
                          <a:cs typeface="Segoe UI"/>
                        </a:rPr>
                        <a:t>, </a:t>
                      </a:r>
                      <a:r>
                        <a:rPr lang="en-US" sz="1100" b="0" i="0" u="none" strike="noStrike" noProof="0" err="1">
                          <a:effectLst/>
                          <a:latin typeface="Bahnschrift"/>
                          <a:cs typeface="Segoe UI"/>
                        </a:rPr>
                        <a:t>joita</a:t>
                      </a:r>
                      <a:r>
                        <a:rPr lang="en-US" sz="1100" b="0" i="0" u="none" strike="noStrike" noProof="0">
                          <a:effectLst/>
                          <a:latin typeface="Bahnschrift"/>
                          <a:cs typeface="Segoe UI"/>
                        </a:rPr>
                        <a:t> </a:t>
                      </a:r>
                      <a:r>
                        <a:rPr lang="en-US" sz="1100" b="0" i="0" u="none" strike="noStrike" noProof="0" err="1">
                          <a:effectLst/>
                          <a:latin typeface="Bahnschrift"/>
                          <a:cs typeface="Segoe UI"/>
                        </a:rPr>
                        <a:t>toteutetaan</a:t>
                      </a:r>
                      <a:r>
                        <a:rPr lang="en-US" sz="1100" b="0" i="0" u="none" strike="noStrike" noProof="0">
                          <a:effectLst/>
                          <a:latin typeface="Bahnschrift"/>
                          <a:cs typeface="Segoe UI"/>
                        </a:rPr>
                        <a:t>, </a:t>
                      </a:r>
                      <a:r>
                        <a:rPr lang="en-US" sz="1100" b="0" i="0" u="none" strike="noStrike" noProof="0" err="1">
                          <a:effectLst/>
                          <a:latin typeface="Bahnschrift"/>
                          <a:cs typeface="Segoe UI"/>
                        </a:rPr>
                        <a:t>vaikka</a:t>
                      </a:r>
                      <a:r>
                        <a:rPr lang="en-US" sz="1100" b="0" i="0" u="none" strike="noStrike" noProof="0">
                          <a:effectLst/>
                          <a:latin typeface="Bahnschrift"/>
                          <a:cs typeface="Segoe UI"/>
                        </a:rPr>
                        <a:t> ne </a:t>
                      </a:r>
                      <a:r>
                        <a:rPr lang="en-US" sz="1100" b="0" i="0" u="none" strike="noStrike" noProof="0" err="1">
                          <a:effectLst/>
                          <a:latin typeface="Bahnschrift"/>
                          <a:cs typeface="Segoe UI"/>
                        </a:rPr>
                        <a:t>eivät</a:t>
                      </a:r>
                      <a:r>
                        <a:rPr lang="en-US" sz="1100" b="0" i="0" u="none" strike="noStrike" noProof="0">
                          <a:effectLst/>
                          <a:latin typeface="Bahnschrift"/>
                          <a:cs typeface="Segoe UI"/>
                        </a:rPr>
                        <a:t> </a:t>
                      </a:r>
                      <a:r>
                        <a:rPr lang="en-US" sz="1100" b="0" i="0" u="none" strike="noStrike" noProof="0" err="1">
                          <a:effectLst/>
                          <a:latin typeface="Bahnschrift"/>
                          <a:cs typeface="Segoe UI"/>
                        </a:rPr>
                        <a:t>olisi</a:t>
                      </a:r>
                      <a:r>
                        <a:rPr lang="en-US" sz="1100" b="0" i="0" u="none" strike="noStrike" noProof="0">
                          <a:effectLst/>
                          <a:latin typeface="Bahnschrift"/>
                          <a:cs typeface="Segoe UI"/>
                        </a:rPr>
                        <a:t> </a:t>
                      </a:r>
                      <a:r>
                        <a:rPr lang="en-US" sz="1100" b="0" i="0" u="none" strike="noStrike" noProof="0" err="1">
                          <a:effectLst/>
                          <a:latin typeface="Bahnschrift"/>
                          <a:cs typeface="Segoe UI"/>
                        </a:rPr>
                        <a:t>taloudellisesti</a:t>
                      </a:r>
                      <a:r>
                        <a:rPr lang="en-US" sz="1100" b="0" i="0" u="none" strike="noStrike" noProof="0">
                          <a:effectLst/>
                          <a:latin typeface="Bahnschrift"/>
                          <a:cs typeface="Segoe UI"/>
                        </a:rPr>
                        <a:t> </a:t>
                      </a:r>
                      <a:r>
                        <a:rPr lang="en-US" sz="1100" b="0" i="0" u="none" strike="noStrike" noProof="0" err="1">
                          <a:effectLst/>
                          <a:latin typeface="Bahnschrift"/>
                          <a:cs typeface="Segoe UI"/>
                        </a:rPr>
                        <a:t>kannattavia</a:t>
                      </a:r>
                      <a:r>
                        <a:rPr lang="en-US" sz="1100" b="0" i="0" u="none" strike="noStrike" noProof="0">
                          <a:effectLst/>
                          <a:latin typeface="Bahnschrift"/>
                          <a:cs typeface="Segoe UI"/>
                        </a:rPr>
                        <a:t>, </a:t>
                      </a:r>
                      <a:r>
                        <a:rPr lang="en-US" sz="1100" b="0" i="0" u="none" strike="noStrike" noProof="0" err="1">
                          <a:effectLst/>
                          <a:latin typeface="Bahnschrift"/>
                          <a:cs typeface="Segoe UI"/>
                        </a:rPr>
                        <a:t>tuottaisivat</a:t>
                      </a:r>
                      <a:r>
                        <a:rPr lang="en-US" sz="1100" b="0" i="0" u="none" strike="noStrike" noProof="0">
                          <a:effectLst/>
                          <a:latin typeface="Bahnschrift"/>
                          <a:cs typeface="Segoe UI"/>
                        </a:rPr>
                        <a:t> </a:t>
                      </a:r>
                      <a:r>
                        <a:rPr lang="en-US" sz="1100" b="0" i="0" u="none" strike="noStrike" noProof="0" err="1">
                          <a:effectLst/>
                          <a:latin typeface="Bahnschrift"/>
                          <a:cs typeface="Segoe UI"/>
                        </a:rPr>
                        <a:t>päästöjä</a:t>
                      </a:r>
                      <a:r>
                        <a:rPr lang="en-US" sz="1100" b="0" i="0" u="none" strike="noStrike" noProof="0">
                          <a:effectLst/>
                          <a:latin typeface="Bahnschrift"/>
                          <a:cs typeface="Segoe UI"/>
                        </a:rPr>
                        <a:t> tai </a:t>
                      </a:r>
                      <a:r>
                        <a:rPr lang="en-US" sz="1100" b="0" i="0" u="none" strike="noStrike" noProof="0" err="1">
                          <a:effectLst/>
                          <a:latin typeface="Bahnschrift"/>
                          <a:cs typeface="Segoe UI"/>
                        </a:rPr>
                        <a:t>eivät</a:t>
                      </a:r>
                      <a:r>
                        <a:rPr lang="en-US" sz="1100" b="0" i="0" u="none" strike="noStrike" noProof="0">
                          <a:effectLst/>
                          <a:latin typeface="Bahnschrift"/>
                          <a:cs typeface="Segoe UI"/>
                        </a:rPr>
                        <a:t> </a:t>
                      </a:r>
                      <a:r>
                        <a:rPr lang="en-US" sz="1100" b="0" i="0" u="none" strike="noStrike" noProof="0" err="1">
                          <a:effectLst/>
                          <a:latin typeface="Bahnschrift"/>
                          <a:cs typeface="Segoe UI"/>
                        </a:rPr>
                        <a:t>olisi</a:t>
                      </a:r>
                      <a:r>
                        <a:rPr lang="en-US" sz="1100" b="0" i="0" u="none" strike="noStrike" noProof="0">
                          <a:effectLst/>
                          <a:latin typeface="Bahnschrift"/>
                          <a:cs typeface="Segoe UI"/>
                        </a:rPr>
                        <a:t> </a:t>
                      </a:r>
                      <a:r>
                        <a:rPr lang="en-US" sz="1100" b="0" i="0" u="none" strike="noStrike" noProof="0" err="1">
                          <a:effectLst/>
                          <a:latin typeface="Bahnschrift"/>
                          <a:cs typeface="Segoe UI"/>
                        </a:rPr>
                        <a:t>kiertotalouden</a:t>
                      </a:r>
                      <a:r>
                        <a:rPr lang="en-US" sz="1100" b="0" i="0" u="none" strike="noStrike" noProof="0">
                          <a:effectLst/>
                          <a:latin typeface="Bahnschrift"/>
                          <a:cs typeface="Segoe UI"/>
                        </a:rPr>
                        <a:t> </a:t>
                      </a:r>
                      <a:r>
                        <a:rPr lang="en-US" sz="1100" b="0" i="0" u="none" strike="noStrike" noProof="0" err="1">
                          <a:effectLst/>
                          <a:latin typeface="Bahnschrift"/>
                          <a:cs typeface="Segoe UI"/>
                        </a:rPr>
                        <a:t>periaatteiden</a:t>
                      </a:r>
                      <a:r>
                        <a:rPr lang="en-US" sz="1100" b="0" i="0" u="none" strike="noStrike" noProof="0">
                          <a:effectLst/>
                          <a:latin typeface="Bahnschrift"/>
                          <a:cs typeface="Segoe UI"/>
                        </a:rPr>
                        <a:t> </a:t>
                      </a:r>
                      <a:r>
                        <a:rPr lang="en-US" sz="1100" b="0" i="0" u="none" strike="noStrike" noProof="0" err="1">
                          <a:effectLst/>
                          <a:latin typeface="Bahnschrift"/>
                          <a:cs typeface="Segoe UI"/>
                        </a:rPr>
                        <a:t>mukaisia</a:t>
                      </a:r>
                      <a:r>
                        <a:rPr lang="en-US" sz="1100" b="0" i="0" u="none" strike="noStrike" noProof="0">
                          <a:effectLst/>
                          <a:latin typeface="Bahnschrift"/>
                          <a:cs typeface="Segoe UI"/>
                        </a:rPr>
                        <a:t>.</a:t>
                      </a:r>
                    </a:p>
                  </a:txBody>
                  <a:tcPr marL="66675" marR="142875" marT="85725" marB="85725"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lnL w="12700" cmpd="sng">
                      <a:noFill/>
                    </a:lnL>
                  </a:tcPr>
                </a:tc>
                <a:extLst>
                  <a:ext uri="{0D108BD9-81ED-4DB2-BD59-A6C34878D82A}">
                    <a16:rowId xmlns:a16="http://schemas.microsoft.com/office/drawing/2014/main" val="420738823"/>
                  </a:ext>
                </a:extLst>
              </a:tr>
              <a:tr h="467014">
                <a:tc>
                  <a:txBody>
                    <a:bodyPr/>
                    <a:lstStyle/>
                    <a:p>
                      <a:pPr lvl="0" algn="ctr">
                        <a:lnSpc>
                          <a:spcPts val="1875"/>
                        </a:lnSpc>
                        <a:buNone/>
                      </a:pPr>
                      <a:r>
                        <a:rPr lang="en-US" sz="900" b="1">
                          <a:solidFill>
                            <a:schemeClr val="tx1"/>
                          </a:solidFill>
                          <a:effectLst/>
                          <a:latin typeface="Bahnschrift"/>
                        </a:rPr>
                        <a:t>Arvo ja </a:t>
                      </a:r>
                      <a:r>
                        <a:rPr lang="en-US" sz="900" b="1" err="1">
                          <a:solidFill>
                            <a:schemeClr val="tx1"/>
                          </a:solidFill>
                          <a:effectLst/>
                          <a:latin typeface="Bahnschrift"/>
                        </a:rPr>
                        <a:t>kuvas</a:t>
                      </a:r>
                    </a:p>
                  </a:txBody>
                  <a:tcPr marL="66674" marR="142875" marT="85725" marB="85725" anchor="ct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lvl="0" algn="ctr">
                        <a:lnSpc>
                          <a:spcPts val="1875"/>
                        </a:lnSpc>
                        <a:buNone/>
                      </a:pPr>
                      <a:r>
                        <a:rPr lang="en-US" sz="900" b="1" err="1">
                          <a:solidFill>
                            <a:schemeClr val="tx1"/>
                          </a:solidFill>
                          <a:effectLst/>
                          <a:latin typeface="Bahnschrift"/>
                        </a:rPr>
                        <a:t>Esimerkki</a:t>
                      </a:r>
                    </a:p>
                  </a:txBody>
                  <a:tcPr marL="142875" marR="66674" marT="85725" marB="85725" anchor="ct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2416719544"/>
                  </a:ext>
                </a:extLst>
              </a:tr>
              <a:tr h="2121027">
                <a:tc>
                  <a:txBody>
                    <a:bodyPr/>
                    <a:lstStyle/>
                    <a:p>
                      <a:pPr lvl="0" rtl="0">
                        <a:lnSpc>
                          <a:spcPts val="1875"/>
                        </a:lnSpc>
                        <a:buNone/>
                      </a:pPr>
                      <a:r>
                        <a:rPr lang="fi-FI" sz="1100">
                          <a:solidFill>
                            <a:schemeClr val="tx1"/>
                          </a:solidFill>
                          <a:effectLst/>
                          <a:latin typeface="Bahnschrift"/>
                        </a:rPr>
                        <a:t>Ei toivotut vaikutukset, toiminnan haittavaikutukset, päästöt, jätteet, </a:t>
                      </a:r>
                      <a:r>
                        <a:rPr lang="en-US" sz="1100" b="1">
                          <a:solidFill>
                            <a:schemeClr val="tx1"/>
                          </a:solidFill>
                          <a:effectLst/>
                          <a:latin typeface="Bahnschrift"/>
                        </a:rPr>
                        <a:t>(</a:t>
                      </a:r>
                      <a:r>
                        <a:rPr lang="en-US" sz="1100" b="1" err="1">
                          <a:solidFill>
                            <a:schemeClr val="tx1"/>
                          </a:solidFill>
                          <a:effectLst/>
                          <a:latin typeface="Bahnschrift"/>
                        </a:rPr>
                        <a:t>negatiivinen</a:t>
                      </a:r>
                      <a:r>
                        <a:rPr lang="en-US" sz="1100" b="1">
                          <a:solidFill>
                            <a:schemeClr val="tx1"/>
                          </a:solidFill>
                          <a:effectLst/>
                          <a:latin typeface="Bahnschrift"/>
                        </a:rPr>
                        <a:t> </a:t>
                      </a:r>
                      <a:r>
                        <a:rPr lang="en-US" sz="1100" b="1" err="1">
                          <a:solidFill>
                            <a:schemeClr val="tx1"/>
                          </a:solidFill>
                          <a:effectLst/>
                          <a:latin typeface="Bahnschrift"/>
                        </a:rPr>
                        <a:t>arvo</a:t>
                      </a:r>
                      <a:r>
                        <a:rPr lang="en-US" sz="1100" b="1">
                          <a:solidFill>
                            <a:schemeClr val="tx1"/>
                          </a:solidFill>
                          <a:effectLst/>
                          <a:latin typeface="Bahnschrift"/>
                        </a:rPr>
                        <a:t>)</a:t>
                      </a:r>
                      <a:endParaRPr lang="en-US">
                        <a:latin typeface="Bahnschrift"/>
                      </a:endParaRPr>
                    </a:p>
                    <a:p>
                      <a:pPr lvl="0">
                        <a:lnSpc>
                          <a:spcPts val="1875"/>
                        </a:lnSpc>
                        <a:buNone/>
                      </a:pPr>
                      <a:endParaRPr lang="en-US" sz="1100" b="1">
                        <a:solidFill>
                          <a:schemeClr val="tx1"/>
                        </a:solidFill>
                        <a:effectLst/>
                        <a:latin typeface="Bahnschrift"/>
                      </a:endParaRPr>
                    </a:p>
                    <a:p>
                      <a:pPr lvl="0">
                        <a:lnSpc>
                          <a:spcPts val="1875"/>
                        </a:lnSpc>
                        <a:buNone/>
                      </a:pPr>
                      <a:r>
                        <a:rPr lang="fi-FI" sz="1100" b="0" i="0" u="none" strike="noStrike" noProof="0">
                          <a:solidFill>
                            <a:schemeClr val="tx1"/>
                          </a:solidFill>
                          <a:effectLst/>
                          <a:latin typeface="Bahnschrift"/>
                        </a:rPr>
                        <a:t>Ominaisuuksia, joita ei käytetä, tarpeettomat ominaisuudet </a:t>
                      </a:r>
                      <a:r>
                        <a:rPr lang="fi-FI" sz="1100" b="1" i="0" u="none" strike="noStrike" noProof="0">
                          <a:solidFill>
                            <a:schemeClr val="tx1"/>
                          </a:solidFill>
                          <a:effectLst/>
                          <a:latin typeface="Bahnschrift"/>
                        </a:rPr>
                        <a:t>(arvoylijäämä)</a:t>
                      </a:r>
                      <a:endParaRPr lang="fi-FI">
                        <a:latin typeface="Bahnschrift"/>
                      </a:endParaRPr>
                    </a:p>
                    <a:p>
                      <a:pPr lvl="0">
                        <a:lnSpc>
                          <a:spcPts val="1875"/>
                        </a:lnSpc>
                        <a:buNone/>
                      </a:pPr>
                      <a:endParaRPr lang="fi-FI" sz="1100" b="1" i="0" u="none" strike="noStrike" noProof="0">
                        <a:solidFill>
                          <a:schemeClr val="tx1"/>
                        </a:solidFill>
                        <a:effectLst/>
                        <a:latin typeface="Bahnschrift"/>
                      </a:endParaRPr>
                    </a:p>
                  </a:txBody>
                  <a:tcPr marL="66675" marR="142875" marT="85725" marB="85725"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rtl="0" fontAlgn="base">
                        <a:lnSpc>
                          <a:spcPts val="1875"/>
                        </a:lnSpc>
                        <a:buNone/>
                      </a:pPr>
                      <a:r>
                        <a:rPr lang="fi-FI" sz="1100">
                          <a:solidFill>
                            <a:schemeClr val="tx1"/>
                          </a:solidFill>
                          <a:effectLst/>
                          <a:latin typeface="Bahnschrift"/>
                        </a:rPr>
                        <a:t>Koneen energiatehokkuus heikko, syntyy paljon pakkausjätettä, vanhojen osien päätyminen sekajätteeseen, turhaa kuljetusta.</a:t>
                      </a:r>
                      <a:r>
                        <a:rPr lang="en-US" sz="1100">
                          <a:solidFill>
                            <a:schemeClr val="tx1"/>
                          </a:solidFill>
                          <a:effectLst/>
                          <a:latin typeface="Bahnschrift"/>
                        </a:rPr>
                        <a:t> </a:t>
                      </a:r>
                      <a:br>
                        <a:rPr lang="en-US" sz="1100">
                          <a:solidFill>
                            <a:srgbClr val="000000"/>
                          </a:solidFill>
                          <a:effectLst/>
                          <a:latin typeface="Bahnschrift"/>
                        </a:rPr>
                      </a:br>
                      <a:r>
                        <a:rPr lang="fi-FI" sz="1100" b="0" i="0" u="none" strike="noStrike" noProof="0">
                          <a:solidFill>
                            <a:schemeClr val="tx1"/>
                          </a:solidFill>
                          <a:effectLst/>
                          <a:latin typeface="Bahnschrift"/>
                        </a:rPr>
                        <a:t>Tehoa liikaa, harvoin tarvittavat toiminnot, koneiden omistaminen.</a:t>
                      </a:r>
                      <a:endParaRPr lang="en-US" sz="1100" b="0" i="0" u="none" strike="noStrike" noProof="0">
                        <a:solidFill>
                          <a:schemeClr val="tx1"/>
                        </a:solidFill>
                        <a:effectLst/>
                        <a:latin typeface="Bahnschrift"/>
                      </a:endParaRPr>
                    </a:p>
                  </a:txBody>
                  <a:tcPr marL="142875" marR="66675" marT="85725" marB="85725">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49828367"/>
                  </a:ext>
                </a:extLst>
              </a:tr>
            </a:tbl>
          </a:graphicData>
        </a:graphic>
      </p:graphicFrame>
      <p:sp>
        <p:nvSpPr>
          <p:cNvPr id="5" name="TextBox 4">
            <a:extLst>
              <a:ext uri="{FF2B5EF4-FFF2-40B4-BE49-F238E27FC236}">
                <a16:creationId xmlns:a16="http://schemas.microsoft.com/office/drawing/2014/main" id="{6E0856AC-4CF8-6FD1-5E46-4803D8F9E4F9}"/>
              </a:ext>
            </a:extLst>
          </p:cNvPr>
          <p:cNvSpPr txBox="1"/>
          <p:nvPr/>
        </p:nvSpPr>
        <p:spPr>
          <a:xfrm>
            <a:off x="518551" y="5909553"/>
            <a:ext cx="609600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000" b="1">
                <a:latin typeface="Bahnschrift"/>
              </a:rPr>
              <a:t>Arvo kiertotaloudessa</a:t>
            </a:r>
            <a:r>
              <a:rPr lang="fi-FI" sz="1000">
                <a:latin typeface="Bahnschrift"/>
              </a:rPr>
              <a:t> = </a:t>
            </a:r>
            <a:r>
              <a:rPr sz="1000">
                <a:latin typeface="Bahnschrift"/>
                <a:ea typeface="WordVisiCarriageReturn_MSFontService"/>
                <a:cs typeface="WordVisiCarriageReturn_MSFontService"/>
              </a:rPr>
              <a:t> </a:t>
            </a:r>
            <a:br>
              <a:rPr sz="1000">
                <a:latin typeface="Bahnschrift"/>
                <a:ea typeface="WordVisiCarriageReturn_MSFontService"/>
                <a:cs typeface="WordVisiCarriageReturn_MSFontService"/>
              </a:rPr>
            </a:br>
            <a:r>
              <a:rPr lang="fi-FI" sz="1000">
                <a:latin typeface="Bahnschrift"/>
              </a:rPr>
              <a:t>positiivinen arvo (säästöt, uudet tulot)</a:t>
            </a:r>
            <a:r>
              <a:rPr sz="1000">
                <a:latin typeface="Bahnschrift"/>
                <a:ea typeface="WordVisiCarriageReturn_MSFontService"/>
                <a:cs typeface="WordVisiCarriageReturn_MSFontService"/>
              </a:rPr>
              <a:t> </a:t>
            </a:r>
            <a:br>
              <a:rPr sz="1000">
                <a:latin typeface="Bahnschrift"/>
                <a:ea typeface="WordVisiCarriageReturn_MSFontService"/>
                <a:cs typeface="WordVisiCarriageReturn_MSFontService"/>
              </a:rPr>
            </a:br>
            <a:r>
              <a:rPr lang="fi-FI" sz="1000">
                <a:latin typeface="Bahnschrift"/>
              </a:rPr>
              <a:t>negatiivinen arvo (jätteet, turhat ominaisuudet, päästöt).</a:t>
            </a:r>
            <a:r>
              <a:rPr sz="1000">
                <a:latin typeface="Bahnschrift"/>
                <a:ea typeface="Aptos"/>
                <a:cs typeface="Aptos"/>
              </a:rPr>
              <a:t> </a:t>
            </a:r>
            <a:endParaRPr lang="en-US" sz="1200">
              <a:latin typeface="Bahnschrift"/>
            </a:endParaRPr>
          </a:p>
          <a:p>
            <a:pPr algn="ctr"/>
            <a:endParaRPr lang="en-US" sz="1200">
              <a:latin typeface="Bahnschrift"/>
            </a:endParaRPr>
          </a:p>
        </p:txBody>
      </p:sp>
      <p:sp>
        <p:nvSpPr>
          <p:cNvPr id="12" name="TextBox 11">
            <a:extLst>
              <a:ext uri="{FF2B5EF4-FFF2-40B4-BE49-F238E27FC236}">
                <a16:creationId xmlns:a16="http://schemas.microsoft.com/office/drawing/2014/main" id="{E8501029-00D4-B012-FFC4-3860D27CAAE8}"/>
              </a:ext>
            </a:extLst>
          </p:cNvPr>
          <p:cNvSpPr txBox="1"/>
          <p:nvPr/>
        </p:nvSpPr>
        <p:spPr>
          <a:xfrm>
            <a:off x="516363" y="6544552"/>
            <a:ext cx="609600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000" b="1">
                <a:latin typeface="Bahnschrift"/>
              </a:rPr>
              <a:t>Taulukko pohjautuu Cambridgen Value Toolin malliin.</a:t>
            </a:r>
            <a:endParaRPr lang="en-US" sz="1000">
              <a:latin typeface="Bahnschrift"/>
            </a:endParaRPr>
          </a:p>
          <a:p>
            <a:pPr algn="ctr"/>
            <a:endParaRPr lang="en-US" sz="1200">
              <a:latin typeface="Bahnschrift"/>
            </a:endParaRPr>
          </a:p>
        </p:txBody>
      </p:sp>
      <p:graphicFrame>
        <p:nvGraphicFramePr>
          <p:cNvPr id="2" name="Table 1">
            <a:extLst>
              <a:ext uri="{FF2B5EF4-FFF2-40B4-BE49-F238E27FC236}">
                <a16:creationId xmlns:a16="http://schemas.microsoft.com/office/drawing/2014/main" id="{86D52378-2BF2-2F02-BD73-632ADF24E833}"/>
              </a:ext>
            </a:extLst>
          </p:cNvPr>
          <p:cNvGraphicFramePr>
            <a:graphicFrameLocks noGrp="1"/>
          </p:cNvGraphicFramePr>
          <p:nvPr/>
        </p:nvGraphicFramePr>
        <p:xfrm>
          <a:off x="5690809" y="1185333"/>
          <a:ext cx="5250755" cy="4252909"/>
        </p:xfrm>
        <a:graphic>
          <a:graphicData uri="http://schemas.openxmlformats.org/drawingml/2006/table">
            <a:tbl>
              <a:tblPr bandRow="1">
                <a:tableStyleId>{5C22544A-7EE6-4342-B048-85BDC9FD1C3A}</a:tableStyleId>
              </a:tblPr>
              <a:tblGrid>
                <a:gridCol w="2551813">
                  <a:extLst>
                    <a:ext uri="{9D8B030D-6E8A-4147-A177-3AD203B41FA5}">
                      <a16:colId xmlns:a16="http://schemas.microsoft.com/office/drawing/2014/main" val="4270742220"/>
                    </a:ext>
                  </a:extLst>
                </a:gridCol>
                <a:gridCol w="2698942">
                  <a:extLst>
                    <a:ext uri="{9D8B030D-6E8A-4147-A177-3AD203B41FA5}">
                      <a16:colId xmlns:a16="http://schemas.microsoft.com/office/drawing/2014/main" val="3703445685"/>
                    </a:ext>
                  </a:extLst>
                </a:gridCol>
              </a:tblGrid>
              <a:tr h="1532860">
                <a:tc gridSpan="2">
                  <a:txBody>
                    <a:bodyPr/>
                    <a:lstStyle/>
                    <a:p>
                      <a:pPr algn="ctr" rtl="0" fontAlgn="base">
                        <a:lnSpc>
                          <a:spcPts val="1875"/>
                        </a:lnSpc>
                        <a:spcAft>
                          <a:spcPts val="800"/>
                        </a:spcAft>
                        <a:buNone/>
                      </a:pPr>
                      <a:r>
                        <a:rPr lang="en-US" sz="900">
                          <a:solidFill>
                            <a:srgbClr val="0F1115"/>
                          </a:solidFill>
                          <a:effectLst/>
                          <a:latin typeface="Bahnschrift"/>
                        </a:rPr>
                        <a:t> </a:t>
                      </a:r>
                      <a:r>
                        <a:rPr lang="en-US" sz="1800" b="1" err="1">
                          <a:solidFill>
                            <a:srgbClr val="0F1115"/>
                          </a:solidFill>
                          <a:effectLst/>
                          <a:latin typeface="Bahnschrift"/>
                        </a:rPr>
                        <a:t>Positiivinen</a:t>
                      </a:r>
                      <a:r>
                        <a:rPr lang="en-US" sz="1800" b="1">
                          <a:solidFill>
                            <a:srgbClr val="0F1115"/>
                          </a:solidFill>
                          <a:effectLst/>
                          <a:latin typeface="Bahnschrift"/>
                        </a:rPr>
                        <a:t> </a:t>
                      </a:r>
                      <a:r>
                        <a:rPr lang="en-US" sz="1800" b="1" err="1">
                          <a:solidFill>
                            <a:srgbClr val="0F1115"/>
                          </a:solidFill>
                          <a:effectLst/>
                          <a:latin typeface="Bahnschrift"/>
                        </a:rPr>
                        <a:t>arvo</a:t>
                      </a:r>
                      <a:br>
                        <a:rPr lang="en-US" sz="1800" b="1">
                          <a:solidFill>
                            <a:srgbClr val="0F1115"/>
                          </a:solidFill>
                          <a:effectLst/>
                          <a:latin typeface="Bahnschrift"/>
                        </a:rPr>
                      </a:br>
                      <a:r>
                        <a:rPr lang="fi-FI" sz="1800" b="1">
                          <a:solidFill>
                            <a:srgbClr val="0F1115"/>
                          </a:solidFill>
                          <a:effectLst/>
                          <a:latin typeface="Bahnschrift"/>
                        </a:rPr>
                        <a:t>Mitä emme tee, vaikka kannattaisi?</a:t>
                      </a:r>
                      <a:r>
                        <a:rPr lang="en-US" sz="1800">
                          <a:solidFill>
                            <a:srgbClr val="0F1115"/>
                          </a:solidFill>
                          <a:effectLst/>
                          <a:latin typeface="Bahnschrift"/>
                        </a:rPr>
                        <a:t> </a:t>
                      </a:r>
                      <a:br>
                        <a:rPr lang="en-US" sz="900">
                          <a:solidFill>
                            <a:srgbClr val="0F1115"/>
                          </a:solidFill>
                          <a:effectLst/>
                          <a:latin typeface="Bahnschrift"/>
                        </a:rPr>
                      </a:br>
                      <a:r>
                        <a:rPr lang="en-US" sz="1100" b="0" i="0" u="none" strike="noStrike" noProof="0" err="1">
                          <a:solidFill>
                            <a:srgbClr val="0F1115"/>
                          </a:solidFill>
                          <a:effectLst/>
                          <a:latin typeface="Bahnschrift"/>
                          <a:cs typeface="Segoe UI"/>
                        </a:rPr>
                        <a:t>Pohdi</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mitä</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emme</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tällä</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hetkellä</a:t>
                      </a:r>
                      <a:r>
                        <a:rPr lang="en-US" sz="1100" b="0" i="0" u="none" strike="noStrike" noProof="0">
                          <a:solidFill>
                            <a:srgbClr val="0F1115"/>
                          </a:solidFill>
                          <a:effectLst/>
                          <a:latin typeface="Bahnschrift"/>
                          <a:cs typeface="Segoe UI"/>
                        </a:rPr>
                        <a:t> tee, </a:t>
                      </a:r>
                      <a:r>
                        <a:rPr lang="en-US" sz="1100" b="0" i="0" u="none" strike="noStrike" noProof="0" err="1">
                          <a:solidFill>
                            <a:srgbClr val="0F1115"/>
                          </a:solidFill>
                          <a:effectLst/>
                          <a:latin typeface="Bahnschrift"/>
                          <a:cs typeface="Segoe UI"/>
                        </a:rPr>
                        <a:t>vaikka</a:t>
                      </a:r>
                      <a:r>
                        <a:rPr lang="en-US" sz="1100" b="0" i="0" u="none" strike="noStrike" noProof="0">
                          <a:solidFill>
                            <a:srgbClr val="0F1115"/>
                          </a:solidFill>
                          <a:effectLst/>
                          <a:latin typeface="Bahnschrift"/>
                          <a:cs typeface="Segoe UI"/>
                        </a:rPr>
                        <a:t> se </a:t>
                      </a:r>
                      <a:r>
                        <a:rPr lang="en-US" sz="1100" b="0" i="0" u="none" strike="noStrike" noProof="0" err="1">
                          <a:solidFill>
                            <a:srgbClr val="0F1115"/>
                          </a:solidFill>
                          <a:effectLst/>
                          <a:latin typeface="Bahnschrift"/>
                          <a:cs typeface="Segoe UI"/>
                        </a:rPr>
                        <a:t>voisi</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tuottaa</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lisäarvoa</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Esimerkkejä</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voivat</a:t>
                      </a:r>
                      <a:r>
                        <a:rPr lang="en-US" sz="1100" b="0" i="0" u="none" strike="noStrike" noProof="0">
                          <a:solidFill>
                            <a:srgbClr val="0F1115"/>
                          </a:solidFill>
                          <a:effectLst/>
                          <a:latin typeface="Bahnschrift"/>
                          <a:cs typeface="Segoe UI"/>
                        </a:rPr>
                        <a:t> olla </a:t>
                      </a:r>
                      <a:r>
                        <a:rPr lang="en-US" sz="1100" b="0" i="0" u="none" strike="noStrike" noProof="0" err="1">
                          <a:solidFill>
                            <a:srgbClr val="0F1115"/>
                          </a:solidFill>
                          <a:effectLst/>
                          <a:latin typeface="Bahnschrift"/>
                          <a:cs typeface="Segoe UI"/>
                        </a:rPr>
                        <a:t>huoltopalvelun</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sisällyttäminen</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kauppaan</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datan</a:t>
                      </a:r>
                      <a:r>
                        <a:rPr lang="en-US" sz="1100" b="0" i="0" u="none" strike="noStrike" noProof="0">
                          <a:solidFill>
                            <a:srgbClr val="0F1115"/>
                          </a:solidFill>
                          <a:effectLst/>
                          <a:latin typeface="Bahnschrift"/>
                          <a:cs typeface="Segoe UI"/>
                        </a:rPr>
                        <a:t> ja </a:t>
                      </a:r>
                      <a:r>
                        <a:rPr lang="en-US" sz="1100" b="0" i="0" u="none" strike="noStrike" noProof="0" err="1">
                          <a:solidFill>
                            <a:srgbClr val="0F1115"/>
                          </a:solidFill>
                          <a:effectLst/>
                          <a:latin typeface="Bahnschrift"/>
                          <a:cs typeface="Segoe UI"/>
                        </a:rPr>
                        <a:t>laitteen</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laajempi</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hyödyntäminen</a:t>
                      </a:r>
                      <a:r>
                        <a:rPr lang="en-US" sz="1100" b="0" i="0" u="none" strike="noStrike" noProof="0">
                          <a:solidFill>
                            <a:srgbClr val="0F1115"/>
                          </a:solidFill>
                          <a:effectLst/>
                          <a:latin typeface="Bahnschrift"/>
                          <a:cs typeface="Segoe UI"/>
                        </a:rPr>
                        <a:t> tai </a:t>
                      </a:r>
                      <a:r>
                        <a:rPr lang="en-US" sz="1100" b="0" i="0" u="none" strike="noStrike" noProof="0" err="1">
                          <a:solidFill>
                            <a:srgbClr val="0F1115"/>
                          </a:solidFill>
                          <a:effectLst/>
                          <a:latin typeface="Bahnschrift"/>
                          <a:cs typeface="Segoe UI"/>
                        </a:rPr>
                        <a:t>toimiva</a:t>
                      </a:r>
                      <a:r>
                        <a:rPr lang="en-US" sz="1100" b="0" i="0" u="none" strike="noStrike" noProof="0">
                          <a:solidFill>
                            <a:srgbClr val="0F1115"/>
                          </a:solidFill>
                          <a:effectLst/>
                          <a:latin typeface="Bahnschrift"/>
                          <a:cs typeface="Segoe UI"/>
                        </a:rPr>
                        <a:t> </a:t>
                      </a:r>
                      <a:r>
                        <a:rPr lang="en-US" sz="1100" b="0" i="0" u="none" strike="noStrike" noProof="0" err="1">
                          <a:solidFill>
                            <a:srgbClr val="0F1115"/>
                          </a:solidFill>
                          <a:effectLst/>
                          <a:latin typeface="Bahnschrift"/>
                          <a:cs typeface="Segoe UI"/>
                        </a:rPr>
                        <a:t>palautusjärjestelmä</a:t>
                      </a:r>
                      <a:r>
                        <a:rPr lang="en-US" sz="1100" b="0" i="0" u="none" strike="noStrike" noProof="0">
                          <a:solidFill>
                            <a:srgbClr val="0F1115"/>
                          </a:solidFill>
                          <a:effectLst/>
                          <a:latin typeface="Bahnschrift"/>
                          <a:cs typeface="Segoe UI"/>
                        </a:rPr>
                        <a:t>.</a:t>
                      </a:r>
                      <a:endParaRPr lang="en-US">
                        <a:latin typeface="Bahnschrift"/>
                      </a:endParaRPr>
                    </a:p>
                  </a:txBody>
                  <a:tcPr marL="66675" marR="142875" marT="85725" marB="85725"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lnL w="12700" cmpd="sng">
                      <a:noFill/>
                    </a:lnL>
                    <a:lnT w="9525" cap="flat" cmpd="sng" algn="ctr">
                      <a:solidFill>
                        <a:srgbClr val="408CA4"/>
                      </a:solidFill>
                      <a:prstDash val="solid"/>
                      <a:round/>
                      <a:headEnd type="none" w="med" len="med"/>
                      <a:tailEnd type="none" w="med" len="med"/>
                    </a:lnT>
                  </a:tcPr>
                </a:tc>
                <a:extLst>
                  <a:ext uri="{0D108BD9-81ED-4DB2-BD59-A6C34878D82A}">
                    <a16:rowId xmlns:a16="http://schemas.microsoft.com/office/drawing/2014/main" val="2382810027"/>
                  </a:ext>
                </a:extLst>
              </a:tr>
              <a:tr h="408458">
                <a:tc>
                  <a:txBody>
                    <a:bodyPr/>
                    <a:lstStyle/>
                    <a:p>
                      <a:pPr lvl="0" algn="ctr">
                        <a:lnSpc>
                          <a:spcPts val="1875"/>
                        </a:lnSpc>
                        <a:buNone/>
                      </a:pPr>
                      <a:r>
                        <a:rPr lang="en-US" sz="900" b="1">
                          <a:solidFill>
                            <a:srgbClr val="0F1115"/>
                          </a:solidFill>
                          <a:effectLst/>
                          <a:latin typeface="Bahnschrift"/>
                        </a:rPr>
                        <a:t>Arvo ja </a:t>
                      </a:r>
                      <a:r>
                        <a:rPr lang="en-US" sz="900" b="1" err="1">
                          <a:solidFill>
                            <a:srgbClr val="0F1115"/>
                          </a:solidFill>
                          <a:effectLst/>
                          <a:latin typeface="Bahnschrift"/>
                        </a:rPr>
                        <a:t>kuvaus</a:t>
                      </a:r>
                    </a:p>
                  </a:txBody>
                  <a:tcPr marL="66674" marR="142875" marT="85725" marB="85725" anchor="ct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tc>
                  <a:txBody>
                    <a:bodyPr/>
                    <a:lstStyle/>
                    <a:p>
                      <a:pPr lvl="0" algn="ctr">
                        <a:lnSpc>
                          <a:spcPts val="1875"/>
                        </a:lnSpc>
                        <a:buNone/>
                      </a:pPr>
                      <a:r>
                        <a:rPr lang="en-US" sz="900" b="1" err="1">
                          <a:solidFill>
                            <a:srgbClr val="0F1115"/>
                          </a:solidFill>
                          <a:effectLst/>
                          <a:latin typeface="Bahnschrift"/>
                        </a:rPr>
                        <a:t>Esimerkki</a:t>
                      </a:r>
                    </a:p>
                  </a:txBody>
                  <a:tcPr marL="142875" marR="66674" marT="85725" marB="85725" anchor="ctr">
                    <a:lnL w="12700">
                      <a:solidFill>
                        <a:schemeClr val="tx1"/>
                      </a:solidFill>
                    </a:lnL>
                    <a:lnR w="12700">
                      <a:solidFill>
                        <a:schemeClr val="tx1"/>
                      </a:solidFill>
                    </a:lnR>
                    <a:lnT w="12700">
                      <a:solidFill>
                        <a:schemeClr val="tx1"/>
                      </a:solidFill>
                    </a:lnT>
                    <a:lnB w="12700">
                      <a:solidFill>
                        <a:schemeClr val="tx1"/>
                      </a:solidFill>
                    </a:lnB>
                    <a:solidFill>
                      <a:schemeClr val="accent4">
                        <a:lumMod val="20000"/>
                        <a:lumOff val="80000"/>
                      </a:schemeClr>
                    </a:solidFill>
                  </a:tcPr>
                </a:tc>
                <a:extLst>
                  <a:ext uri="{0D108BD9-81ED-4DB2-BD59-A6C34878D82A}">
                    <a16:rowId xmlns:a16="http://schemas.microsoft.com/office/drawing/2014/main" val="2866719196"/>
                  </a:ext>
                </a:extLst>
              </a:tr>
              <a:tr h="2094436">
                <a:tc>
                  <a:txBody>
                    <a:bodyPr/>
                    <a:lstStyle/>
                    <a:p>
                      <a:pPr lvl="0" rtl="0">
                        <a:lnSpc>
                          <a:spcPts val="1875"/>
                        </a:lnSpc>
                        <a:buNone/>
                      </a:pPr>
                      <a:r>
                        <a:rPr lang="fi-FI" sz="1100">
                          <a:solidFill>
                            <a:srgbClr val="0F1115"/>
                          </a:solidFill>
                          <a:effectLst/>
                          <a:latin typeface="Bahnschrift"/>
                        </a:rPr>
                        <a:t>Tarpeita, joita ei huomioida, tarve, joka ei palvele</a:t>
                      </a:r>
                      <a:br>
                        <a:rPr lang="en-US" sz="1100">
                          <a:solidFill>
                            <a:srgbClr val="0F1115"/>
                          </a:solidFill>
                          <a:effectLst/>
                          <a:latin typeface="Bahnschrift"/>
                        </a:rPr>
                      </a:br>
                      <a:r>
                        <a:rPr lang="en-US" sz="1100" b="1">
                          <a:solidFill>
                            <a:srgbClr val="0F1115"/>
                          </a:solidFill>
                          <a:effectLst/>
                          <a:latin typeface="Bahnschrift"/>
                        </a:rPr>
                        <a:t>(</a:t>
                      </a:r>
                      <a:r>
                        <a:rPr lang="en-US" sz="1100" b="1" err="1">
                          <a:solidFill>
                            <a:srgbClr val="0F1115"/>
                          </a:solidFill>
                          <a:effectLst/>
                          <a:latin typeface="Bahnschrift"/>
                        </a:rPr>
                        <a:t>arvon</a:t>
                      </a:r>
                      <a:r>
                        <a:rPr lang="en-US" sz="1100" b="1">
                          <a:solidFill>
                            <a:srgbClr val="0F1115"/>
                          </a:solidFill>
                          <a:effectLst/>
                          <a:latin typeface="Bahnschrift"/>
                        </a:rPr>
                        <a:t> </a:t>
                      </a:r>
                      <a:r>
                        <a:rPr lang="en-US" sz="1100" b="1" err="1">
                          <a:solidFill>
                            <a:srgbClr val="0F1115"/>
                          </a:solidFill>
                          <a:effectLst/>
                          <a:latin typeface="Bahnschrift"/>
                        </a:rPr>
                        <a:t>puuttuminen</a:t>
                      </a:r>
                      <a:r>
                        <a:rPr lang="en-US" sz="1100" b="1">
                          <a:solidFill>
                            <a:srgbClr val="0F1115"/>
                          </a:solidFill>
                          <a:effectLst/>
                          <a:latin typeface="Bahnschrift"/>
                        </a:rPr>
                        <a:t>)</a:t>
                      </a:r>
                      <a:br>
                        <a:rPr lang="en-US" sz="1100" b="1">
                          <a:solidFill>
                            <a:srgbClr val="0F1115"/>
                          </a:solidFill>
                          <a:effectLst/>
                          <a:latin typeface="Bahnschrift"/>
                        </a:rPr>
                      </a:br>
                      <a:br>
                        <a:rPr lang="en-US" sz="1100" b="1">
                          <a:solidFill>
                            <a:srgbClr val="0F1115"/>
                          </a:solidFill>
                          <a:effectLst/>
                          <a:latin typeface="Bahnschrift"/>
                        </a:rPr>
                      </a:br>
                      <a:r>
                        <a:rPr lang="fi-FI" sz="1100" b="0" i="0" u="none" strike="noStrike" noProof="0">
                          <a:solidFill>
                            <a:srgbClr val="0F1115"/>
                          </a:solidFill>
                          <a:effectLst/>
                          <a:latin typeface="Bahnschrift"/>
                        </a:rPr>
                        <a:t>Mahdollisuuksia, joita ei hyödynnetä, alihyödynnetty ominaisuus. </a:t>
                      </a:r>
                      <a:r>
                        <a:rPr lang="en-US" sz="1100" b="0" i="0" u="none" strike="noStrike" noProof="0">
                          <a:solidFill>
                            <a:srgbClr val="0F1115"/>
                          </a:solidFill>
                          <a:effectLst/>
                          <a:latin typeface="Bahnschrift"/>
                        </a:rPr>
                        <a:t> </a:t>
                      </a:r>
                      <a:br>
                        <a:rPr lang="en-US" sz="1100" b="0" i="0" u="none" strike="noStrike" noProof="0">
                          <a:solidFill>
                            <a:srgbClr val="0F1115"/>
                          </a:solidFill>
                          <a:effectLst/>
                          <a:latin typeface="Bahnschrift"/>
                        </a:rPr>
                      </a:br>
                      <a:r>
                        <a:rPr lang="en-US" sz="1100" b="1" i="0" u="none" strike="noStrike" noProof="0">
                          <a:solidFill>
                            <a:srgbClr val="0F1115"/>
                          </a:solidFill>
                          <a:effectLst/>
                          <a:latin typeface="Bahnschrift"/>
                        </a:rPr>
                        <a:t>(</a:t>
                      </a:r>
                      <a:r>
                        <a:rPr lang="en-US" sz="1100" b="1" i="0" u="none" strike="noStrike" noProof="0" err="1">
                          <a:solidFill>
                            <a:srgbClr val="0F1115"/>
                          </a:solidFill>
                          <a:effectLst/>
                          <a:latin typeface="Bahnschrift"/>
                        </a:rPr>
                        <a:t>hukattu</a:t>
                      </a:r>
                      <a:r>
                        <a:rPr lang="en-US" sz="1100" b="1" i="0" u="none" strike="noStrike" noProof="0">
                          <a:solidFill>
                            <a:srgbClr val="0F1115"/>
                          </a:solidFill>
                          <a:effectLst/>
                          <a:latin typeface="Bahnschrift"/>
                        </a:rPr>
                        <a:t> </a:t>
                      </a:r>
                      <a:r>
                        <a:rPr lang="en-US" sz="1100" b="1" i="0" u="none" strike="noStrike" noProof="0" err="1">
                          <a:solidFill>
                            <a:srgbClr val="0F1115"/>
                          </a:solidFill>
                          <a:effectLst/>
                          <a:latin typeface="Bahnschrift"/>
                        </a:rPr>
                        <a:t>arvo</a:t>
                      </a:r>
                      <a:r>
                        <a:rPr lang="en-US" sz="1100" b="1" i="0" u="none" strike="noStrike" noProof="0">
                          <a:solidFill>
                            <a:srgbClr val="0F1115"/>
                          </a:solidFill>
                          <a:effectLst/>
                          <a:latin typeface="Bahnschrift"/>
                        </a:rPr>
                        <a:t>)</a:t>
                      </a:r>
                      <a:endParaRPr lang="en-US" sz="1100" b="1">
                        <a:effectLst/>
                        <a:latin typeface="Bahnschrift"/>
                      </a:endParaRPr>
                    </a:p>
                  </a:txBody>
                  <a:tcPr marL="66675" marR="142875" marT="85725" marB="85725">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rtl="0" fontAlgn="base">
                        <a:lnSpc>
                          <a:spcPts val="1875"/>
                        </a:lnSpc>
                        <a:buNone/>
                      </a:pPr>
                      <a:r>
                        <a:rPr lang="fi-FI" sz="1100">
                          <a:solidFill>
                            <a:srgbClr val="0F1115"/>
                          </a:solidFill>
                          <a:effectLst/>
                          <a:latin typeface="Bahnschrift"/>
                        </a:rPr>
                        <a:t>Käyttäjätarvetta ei ole tunnistettu, kone liian monimutkainen.</a:t>
                      </a:r>
                      <a:br>
                        <a:rPr lang="en-US" sz="1100">
                          <a:solidFill>
                            <a:srgbClr val="0F1115"/>
                          </a:solidFill>
                          <a:effectLst/>
                          <a:latin typeface="Bahnschrift"/>
                        </a:rPr>
                      </a:br>
                      <a:r>
                        <a:rPr lang="fi-FI" sz="1100" b="0" i="0" u="none" strike="noStrike" noProof="0">
                          <a:solidFill>
                            <a:srgbClr val="0F1115"/>
                          </a:solidFill>
                          <a:effectLst/>
                          <a:latin typeface="Bahnschrift"/>
                        </a:rPr>
                        <a:t>Koneen dataa ja mahdollisuuksia ei käytetä, korjattavia osia ei palauteta, positiivista arvoista ei viestitä.</a:t>
                      </a:r>
                      <a:br>
                        <a:rPr lang="en-US" sz="1100" b="0" i="0" u="none" strike="noStrike" noProof="0">
                          <a:solidFill>
                            <a:srgbClr val="0F1115"/>
                          </a:solidFill>
                          <a:effectLst/>
                          <a:latin typeface="Bahnschrift"/>
                        </a:rPr>
                      </a:br>
                      <a:r>
                        <a:rPr lang="fi-FI" sz="1100" b="0" i="0" u="none" strike="noStrike" noProof="0">
                          <a:solidFill>
                            <a:srgbClr val="0F1115"/>
                          </a:solidFill>
                          <a:effectLst/>
                          <a:latin typeface="Bahnschrift"/>
                        </a:rPr>
                        <a:t>Mitä hyvää teemme, mutta emme saa siitä täyttä hyötyä?</a:t>
                      </a:r>
                    </a:p>
                    <a:p>
                      <a:pPr lvl="0">
                        <a:lnSpc>
                          <a:spcPts val="1875"/>
                        </a:lnSpc>
                        <a:buNone/>
                      </a:pPr>
                      <a:endParaRPr lang="fi-FI" sz="1100" b="0" i="0" u="none" strike="noStrike" noProof="0">
                        <a:solidFill>
                          <a:srgbClr val="0F1115"/>
                        </a:solidFill>
                        <a:effectLst/>
                        <a:latin typeface="Bahnschrift"/>
                      </a:endParaRPr>
                    </a:p>
                    <a:p>
                      <a:pPr lvl="0">
                        <a:lnSpc>
                          <a:spcPts val="1875"/>
                        </a:lnSpc>
                        <a:buNone/>
                      </a:pPr>
                      <a:endParaRPr lang="fi-FI" sz="1100" b="0" i="0" u="none" strike="noStrike" noProof="0">
                        <a:solidFill>
                          <a:srgbClr val="0F1115"/>
                        </a:solidFill>
                        <a:effectLst/>
                        <a:latin typeface="Bahnschrift"/>
                      </a:endParaRPr>
                    </a:p>
                  </a:txBody>
                  <a:tcPr marL="142875" marR="66675" marT="85725" marB="85725"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272821192"/>
                  </a:ext>
                </a:extLst>
              </a:tr>
            </a:tbl>
          </a:graphicData>
        </a:graphic>
      </p:graphicFrame>
    </p:spTree>
    <p:extLst>
      <p:ext uri="{BB962C8B-B14F-4D97-AF65-F5344CB8AC3E}">
        <p14:creationId xmlns:p14="http://schemas.microsoft.com/office/powerpoint/2010/main" val="2845025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1D519-E383-174E-40F6-61EA7A35B11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9E18B90-BEE4-0376-BC70-F04C7B6597D2}"/>
              </a:ext>
            </a:extLst>
          </p:cNvPr>
          <p:cNvSpPr txBox="1">
            <a:spLocks/>
          </p:cNvSpPr>
          <p:nvPr/>
        </p:nvSpPr>
        <p:spPr>
          <a:xfrm>
            <a:off x="1267232" y="1710159"/>
            <a:ext cx="9612775" cy="34376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4400" b="1">
                <a:latin typeface="Bahnschrift"/>
              </a:rPr>
              <a:t>Klo 10.30 </a:t>
            </a:r>
            <a:r>
              <a:rPr lang="en-US" sz="4400" b="1" err="1">
                <a:latin typeface="Bahnschrift"/>
              </a:rPr>
              <a:t>asti</a:t>
            </a:r>
            <a:r>
              <a:rPr lang="en-US" sz="4400" b="1">
                <a:latin typeface="Bahnschrift"/>
              </a:rPr>
              <a:t>  </a:t>
            </a:r>
            <a:endParaRPr lang="en-US"/>
          </a:p>
          <a:p>
            <a:r>
              <a:rPr lang="en-US" sz="4400" b="1" err="1">
                <a:latin typeface="Bahnschrift"/>
              </a:rPr>
              <a:t>Kahvikupin</a:t>
            </a:r>
            <a:r>
              <a:rPr lang="en-US" sz="4400" b="1">
                <a:latin typeface="Bahnschrift"/>
              </a:rPr>
              <a:t> </a:t>
            </a:r>
            <a:r>
              <a:rPr lang="en-US" sz="4400" b="1" err="1">
                <a:latin typeface="Bahnschrift"/>
              </a:rPr>
              <a:t>täydennys</a:t>
            </a:r>
            <a:r>
              <a:rPr lang="en-US" sz="4400" b="1">
                <a:latin typeface="Bahnschrift"/>
              </a:rPr>
              <a:t> ja </a:t>
            </a:r>
            <a:br>
              <a:rPr lang="en-US" sz="4400" b="1">
                <a:latin typeface="Bahnschrift"/>
              </a:rPr>
            </a:br>
            <a:r>
              <a:rPr lang="en-US" sz="4400" b="1" err="1">
                <a:latin typeface="Bahnschrift"/>
              </a:rPr>
              <a:t>pientä</a:t>
            </a:r>
            <a:r>
              <a:rPr lang="en-US" sz="4400" b="1">
                <a:latin typeface="Bahnschrift"/>
              </a:rPr>
              <a:t> </a:t>
            </a:r>
            <a:r>
              <a:rPr lang="en-US" sz="4400" b="1" err="1">
                <a:latin typeface="Bahnschrift"/>
              </a:rPr>
              <a:t>purtavaa</a:t>
            </a:r>
            <a:endParaRPr lang="en-US" sz="4400" b="1" err="1"/>
          </a:p>
          <a:p>
            <a:endParaRPr lang="en-US" sz="3800"/>
          </a:p>
        </p:txBody>
      </p:sp>
    </p:spTree>
    <p:extLst>
      <p:ext uri="{BB962C8B-B14F-4D97-AF65-F5344CB8AC3E}">
        <p14:creationId xmlns:p14="http://schemas.microsoft.com/office/powerpoint/2010/main" val="2098633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DD751-2621-9E6C-B6D1-ED983AF5615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94A8BF4-A985-62D8-23FB-1CB3F38663CF}"/>
              </a:ext>
            </a:extLst>
          </p:cNvPr>
          <p:cNvSpPr txBox="1">
            <a:spLocks/>
          </p:cNvSpPr>
          <p:nvPr/>
        </p:nvSpPr>
        <p:spPr>
          <a:xfrm>
            <a:off x="1267232" y="1710159"/>
            <a:ext cx="9612775" cy="34376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4400" b="1" dirty="0">
                <a:latin typeface="Bahnschrift"/>
              </a:rPr>
              <a:t> </a:t>
            </a:r>
            <a:r>
              <a:rPr lang="en-US" sz="4400" b="1" dirty="0" err="1">
                <a:latin typeface="Bahnschrift"/>
              </a:rPr>
              <a:t>Liiketoimintamahdollisuuksia</a:t>
            </a:r>
            <a:r>
              <a:rPr lang="en-US" sz="4400" b="1" dirty="0">
                <a:latin typeface="Bahnschrift"/>
              </a:rPr>
              <a:t> </a:t>
            </a:r>
            <a:r>
              <a:rPr lang="en-US" sz="4400" b="1" dirty="0" err="1">
                <a:latin typeface="Bahnschrift"/>
              </a:rPr>
              <a:t>kiertotaloudesta</a:t>
            </a:r>
            <a:r>
              <a:rPr lang="en-US" sz="4400" b="1" dirty="0">
                <a:latin typeface="Bahnschrift"/>
              </a:rPr>
              <a:t>, </a:t>
            </a:r>
            <a:endParaRPr lang="en-US" dirty="0"/>
          </a:p>
          <a:p>
            <a:r>
              <a:rPr lang="en-US" sz="4400" b="1" dirty="0">
                <a:latin typeface="Bahnschrift"/>
              </a:rPr>
              <a:t>Ville Availa, </a:t>
            </a:r>
            <a:r>
              <a:rPr lang="en-US" sz="4400" b="1" dirty="0" err="1">
                <a:latin typeface="Bahnschrift"/>
              </a:rPr>
              <a:t>muutosjohtaja</a:t>
            </a:r>
            <a:r>
              <a:rPr lang="en-US" sz="4400" b="1" dirty="0">
                <a:latin typeface="Bahnschrift"/>
              </a:rPr>
              <a:t>, </a:t>
            </a:r>
            <a:r>
              <a:rPr lang="en-US" sz="4400" b="1" dirty="0" err="1">
                <a:latin typeface="Bahnschrift"/>
              </a:rPr>
              <a:t>DoubleRound</a:t>
            </a:r>
            <a:r>
              <a:rPr lang="en-US" sz="4400" b="1" dirty="0">
                <a:latin typeface="Bahnschrift"/>
              </a:rPr>
              <a:t> Oy</a:t>
            </a:r>
            <a:endParaRPr lang="en-US"/>
          </a:p>
          <a:p>
            <a:endParaRPr lang="en-US" sz="3800"/>
          </a:p>
        </p:txBody>
      </p:sp>
    </p:spTree>
    <p:extLst>
      <p:ext uri="{BB962C8B-B14F-4D97-AF65-F5344CB8AC3E}">
        <p14:creationId xmlns:p14="http://schemas.microsoft.com/office/powerpoint/2010/main" val="2569349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39D77-634A-DC90-758A-A53D001FDD9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D9FBCBD-D76B-96B6-09C6-E184CDC66039}"/>
              </a:ext>
            </a:extLst>
          </p:cNvPr>
          <p:cNvSpPr txBox="1">
            <a:spLocks/>
          </p:cNvSpPr>
          <p:nvPr/>
        </p:nvSpPr>
        <p:spPr>
          <a:xfrm>
            <a:off x="721753" y="330907"/>
            <a:ext cx="9933409" cy="81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2800" b="1" err="1">
                <a:latin typeface="Bahnschrift"/>
              </a:rPr>
              <a:t>Tehtävä</a:t>
            </a:r>
            <a:r>
              <a:rPr lang="en-US" sz="2800" b="1">
                <a:latin typeface="Bahnschrift"/>
              </a:rPr>
              <a:t>: </a:t>
            </a:r>
            <a:r>
              <a:rPr lang="en-US" sz="2800" b="1" err="1">
                <a:latin typeface="Bahnschrift"/>
              </a:rPr>
              <a:t>Kiertotalouden</a:t>
            </a:r>
            <a:r>
              <a:rPr lang="en-US" sz="2800" b="1">
                <a:latin typeface="Bahnschrift"/>
              </a:rPr>
              <a:t> </a:t>
            </a:r>
            <a:r>
              <a:rPr lang="en-US" sz="2800" b="1" err="1">
                <a:latin typeface="Bahnschrift"/>
              </a:rPr>
              <a:t>muutosten</a:t>
            </a:r>
            <a:r>
              <a:rPr lang="en-US" sz="2800" b="1">
                <a:latin typeface="Bahnschrift"/>
              </a:rPr>
              <a:t> </a:t>
            </a:r>
            <a:r>
              <a:rPr lang="en-US" sz="2800" b="1" err="1">
                <a:latin typeface="Bahnschrift"/>
              </a:rPr>
              <a:t>tuomat</a:t>
            </a:r>
            <a:r>
              <a:rPr lang="en-US" sz="2800" b="1">
                <a:latin typeface="Bahnschrift"/>
              </a:rPr>
              <a:t> </a:t>
            </a:r>
            <a:r>
              <a:rPr lang="en-US" sz="2800" b="1" err="1">
                <a:latin typeface="Bahnschrift"/>
              </a:rPr>
              <a:t>vaikutukset</a:t>
            </a:r>
            <a:r>
              <a:rPr lang="en-US" sz="2800" b="1">
                <a:latin typeface="Bahnschrift"/>
              </a:rPr>
              <a:t> </a:t>
            </a:r>
          </a:p>
        </p:txBody>
      </p:sp>
      <p:sp>
        <p:nvSpPr>
          <p:cNvPr id="11" name="Sisällön paikkamerkki 2">
            <a:extLst>
              <a:ext uri="{FF2B5EF4-FFF2-40B4-BE49-F238E27FC236}">
                <a16:creationId xmlns:a16="http://schemas.microsoft.com/office/drawing/2014/main" id="{2F980807-7E6E-9426-5D5E-F0CB8941AAE3}"/>
              </a:ext>
            </a:extLst>
          </p:cNvPr>
          <p:cNvSpPr txBox="1">
            <a:spLocks/>
          </p:cNvSpPr>
          <p:nvPr/>
        </p:nvSpPr>
        <p:spPr>
          <a:xfrm>
            <a:off x="724446" y="1157551"/>
            <a:ext cx="7846789" cy="473343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1800" b="1">
                <a:solidFill>
                  <a:srgbClr val="000000"/>
                </a:solidFill>
                <a:latin typeface="Bahnschrift"/>
              </a:rPr>
              <a:t>Osa 1, ryhmätehtävä</a:t>
            </a:r>
          </a:p>
          <a:p>
            <a:pPr marL="342900" indent="-342900"/>
            <a:r>
              <a:rPr lang="fi-FI" sz="1800">
                <a:solidFill>
                  <a:srgbClr val="000000"/>
                </a:solidFill>
                <a:latin typeface="Bahnschrift"/>
              </a:rPr>
              <a:t>Valitkaa näistä jokin aihe:</a:t>
            </a:r>
          </a:p>
          <a:p>
            <a:pPr marL="800100" lvl="1">
              <a:buFont typeface="Courier New" panose="020B0604020202020204" pitchFamily="34" charset="0"/>
              <a:buChar char="o"/>
            </a:pPr>
            <a:r>
              <a:rPr lang="fi-FI" sz="1600">
                <a:solidFill>
                  <a:srgbClr val="000000"/>
                </a:solidFill>
                <a:latin typeface="Bahnschrift"/>
              </a:rPr>
              <a:t>Koneen käyttöönotto</a:t>
            </a:r>
          </a:p>
          <a:p>
            <a:pPr marL="800100" lvl="1">
              <a:buFont typeface="Courier New" panose="020B0604020202020204" pitchFamily="34" charset="0"/>
              <a:buChar char="o"/>
            </a:pPr>
            <a:r>
              <a:rPr lang="fi-FI" sz="1600">
                <a:solidFill>
                  <a:srgbClr val="000000"/>
                </a:solidFill>
                <a:latin typeface="Bahnschrift"/>
              </a:rPr>
              <a:t>Koneen ylläpito</a:t>
            </a:r>
          </a:p>
          <a:p>
            <a:pPr marL="800100" lvl="1">
              <a:buFont typeface="Courier New" panose="020B0604020202020204" pitchFamily="34" charset="0"/>
              <a:buChar char="o"/>
            </a:pPr>
            <a:r>
              <a:rPr lang="fi-FI" sz="1600">
                <a:solidFill>
                  <a:srgbClr val="000000"/>
                </a:solidFill>
                <a:latin typeface="Bahnschrift"/>
              </a:rPr>
              <a:t>Laitteen elinkaaren loppu</a:t>
            </a:r>
          </a:p>
          <a:p>
            <a:pPr marL="800100" lvl="1">
              <a:buFont typeface="Courier New" panose="020B0604020202020204" pitchFamily="34" charset="0"/>
              <a:buChar char="o"/>
            </a:pPr>
            <a:r>
              <a:rPr lang="fi-FI" sz="1600">
                <a:solidFill>
                  <a:srgbClr val="000000"/>
                </a:solidFill>
                <a:latin typeface="Bahnschrift"/>
              </a:rPr>
              <a:t>Hankinnan suunnittelu/toteutus</a:t>
            </a:r>
          </a:p>
          <a:p>
            <a:pPr marL="800100" lvl="1">
              <a:buFont typeface="Courier New" panose="020B0604020202020204" pitchFamily="34" charset="0"/>
              <a:buChar char="o"/>
            </a:pPr>
            <a:r>
              <a:rPr lang="fi-FI" sz="1600">
                <a:solidFill>
                  <a:srgbClr val="000000"/>
                </a:solidFill>
                <a:latin typeface="Bahnschrift"/>
              </a:rPr>
              <a:t>Markkinavuoropuhelu</a:t>
            </a:r>
          </a:p>
          <a:p>
            <a:pPr marL="0" indent="0">
              <a:buNone/>
            </a:pPr>
            <a:r>
              <a:rPr lang="fi-FI" sz="1800" b="1">
                <a:solidFill>
                  <a:srgbClr val="000000"/>
                </a:solidFill>
                <a:latin typeface="Bahnschrift"/>
              </a:rPr>
              <a:t>Osa 2, yksilötehtävä</a:t>
            </a:r>
          </a:p>
          <a:p>
            <a:pPr marL="342900" indent="-342900"/>
            <a:r>
              <a:rPr lang="fi-FI" sz="1800">
                <a:solidFill>
                  <a:srgbClr val="000000"/>
                </a:solidFill>
                <a:latin typeface="Bahnschrift"/>
              </a:rPr>
              <a:t>Vastatkaa itsenäisesti alla oleviin kysymyksiin valitsemastanne teemasta.  Voit käyttää pohjana Kiehkuran Luovu&amp;Aloita –taulukkoa.</a:t>
            </a:r>
          </a:p>
          <a:p>
            <a:pPr marL="800100" lvl="1">
              <a:buFont typeface="Courier New" panose="020B0604020202020204" pitchFamily="34" charset="0"/>
              <a:buChar char="o"/>
            </a:pPr>
            <a:r>
              <a:rPr lang="fi-FI" sz="1600" b="1">
                <a:solidFill>
                  <a:srgbClr val="000000"/>
                </a:solidFill>
                <a:latin typeface="Bahnschrift"/>
              </a:rPr>
              <a:t>Mistä pitäisi luopua? </a:t>
            </a:r>
            <a:br>
              <a:rPr lang="fi-FI" sz="1600">
                <a:latin typeface="Bahnschrift"/>
              </a:rPr>
            </a:br>
            <a:r>
              <a:rPr lang="fi-FI" sz="1600">
                <a:solidFill>
                  <a:srgbClr val="000000"/>
                </a:solidFill>
                <a:latin typeface="Bahnschrift"/>
              </a:rPr>
              <a:t>Mistä toiminnoista ja asioista voisi ja pitäisi luopua? Mistä luopuminen johtaisi enemmän kiertotalouden mukaisempaa toimintaan?</a:t>
            </a:r>
          </a:p>
          <a:p>
            <a:pPr marL="800100" lvl="1">
              <a:buFont typeface="Courier New" panose="020B0604020202020204" pitchFamily="34" charset="0"/>
              <a:buChar char="o"/>
            </a:pPr>
            <a:r>
              <a:rPr lang="fi-FI" sz="1600" b="1">
                <a:solidFill>
                  <a:srgbClr val="000000"/>
                </a:solidFill>
                <a:latin typeface="Bahnschrift"/>
              </a:rPr>
              <a:t>Mitä pitäisi alkaa tehdä? </a:t>
            </a:r>
            <a:br>
              <a:rPr lang="fi-FI" sz="1600">
                <a:latin typeface="Bahnschrift"/>
              </a:rPr>
            </a:br>
            <a:r>
              <a:rPr lang="fi-FI" sz="1600">
                <a:solidFill>
                  <a:srgbClr val="000000"/>
                </a:solidFill>
                <a:latin typeface="Bahnschrift"/>
              </a:rPr>
              <a:t>Mitä voisi tai pitäisi tehdä ensimmäisenä? Mitä toimintoja, palveluita, tuotteita, johtamista kannattaa, ja olisi hyvä, lisätä?</a:t>
            </a:r>
          </a:p>
          <a:p>
            <a:pPr marL="0" indent="0">
              <a:buNone/>
            </a:pPr>
            <a:r>
              <a:rPr lang="fi-FI" sz="1800" b="1">
                <a:solidFill>
                  <a:srgbClr val="000000"/>
                </a:solidFill>
                <a:latin typeface="Bahnschrift"/>
              </a:rPr>
              <a:t>Osa 3, ryhmätehtävä</a:t>
            </a:r>
          </a:p>
          <a:p>
            <a:pPr marL="342900" indent="-342900"/>
            <a:r>
              <a:rPr lang="fi-FI" sz="1800">
                <a:solidFill>
                  <a:srgbClr val="000000"/>
                </a:solidFill>
                <a:latin typeface="Bahnschrift"/>
              </a:rPr>
              <a:t>Purkakaa tiimissä havainnot ja keskustelkaa niistä. </a:t>
            </a:r>
            <a:endParaRPr lang="fi-FI" sz="1800">
              <a:solidFill>
                <a:srgbClr val="000000"/>
              </a:solidFill>
            </a:endParaRPr>
          </a:p>
        </p:txBody>
      </p:sp>
      <p:sp>
        <p:nvSpPr>
          <p:cNvPr id="3" name="TextBox 2">
            <a:extLst>
              <a:ext uri="{FF2B5EF4-FFF2-40B4-BE49-F238E27FC236}">
                <a16:creationId xmlns:a16="http://schemas.microsoft.com/office/drawing/2014/main" id="{F93FEFEF-8849-11BC-446F-1F490907E5C2}"/>
              </a:ext>
            </a:extLst>
          </p:cNvPr>
          <p:cNvSpPr txBox="1"/>
          <p:nvPr/>
        </p:nvSpPr>
        <p:spPr>
          <a:xfrm>
            <a:off x="8741229" y="1709057"/>
            <a:ext cx="2830285"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2000" b="1" i="1">
                <a:solidFill>
                  <a:srgbClr val="0F1115"/>
                </a:solidFill>
                <a:latin typeface="Bahnschrift"/>
              </a:rPr>
              <a:t>Tavoite:</a:t>
            </a:r>
            <a:r>
              <a:rPr lang="fi-FI" sz="2000" b="0" i="1">
                <a:solidFill>
                  <a:srgbClr val="0F1115"/>
                </a:solidFill>
                <a:latin typeface="Bahnschrift"/>
              </a:rPr>
              <a:t> </a:t>
            </a:r>
            <a:br>
              <a:rPr lang="fi-FI" sz="2000" i="1">
                <a:solidFill>
                  <a:srgbClr val="0F1115"/>
                </a:solidFill>
                <a:latin typeface="Bahnschrift"/>
              </a:rPr>
            </a:br>
            <a:r>
              <a:rPr lang="fi-FI" sz="2000" b="0" i="1">
                <a:latin typeface="Bahnschrift"/>
              </a:rPr>
              <a:t>osallistujat </a:t>
            </a:r>
            <a:r>
              <a:rPr lang="fi-FI" sz="2000" i="1">
                <a:latin typeface="Bahnschrift"/>
              </a:rPr>
              <a:t>tunnistavat, mitä heidän kannattaa omassa toiminnassaan alkaa tehdä, jotta muutos kohti </a:t>
            </a:r>
            <a:r>
              <a:rPr lang="fi-FI" sz="2000" b="0" i="1">
                <a:latin typeface="Bahnschrift"/>
              </a:rPr>
              <a:t>kiertotalouden </a:t>
            </a:r>
            <a:r>
              <a:rPr lang="fi-FI" sz="2000" i="1">
                <a:latin typeface="Bahnschrift"/>
              </a:rPr>
              <a:t>mukaisempaa toimintaa (koneiden- ja laitteiden hankintaa) onnistuu konkreettisesti.</a:t>
            </a:r>
            <a:r>
              <a:rPr lang="fi-FI" sz="2000" b="0" i="1">
                <a:solidFill>
                  <a:srgbClr val="0F1115"/>
                </a:solidFill>
                <a:latin typeface="Bahnschrift"/>
              </a:rPr>
              <a:t> </a:t>
            </a:r>
            <a:r>
              <a:rPr sz="2000" b="0" i="1">
                <a:solidFill>
                  <a:srgbClr val="0F1115"/>
                </a:solidFill>
                <a:latin typeface="Bahnschrift"/>
                <a:ea typeface="system-ui"/>
                <a:cs typeface="system-ui"/>
              </a:rPr>
              <a:t> </a:t>
            </a:r>
            <a:endParaRPr lang="en-US" sz="2000">
              <a:latin typeface="Bahnschrift"/>
            </a:endParaRPr>
          </a:p>
          <a:p>
            <a:pPr algn="ctr"/>
            <a:endParaRPr lang="en-US"/>
          </a:p>
        </p:txBody>
      </p:sp>
    </p:spTree>
    <p:extLst>
      <p:ext uri="{BB962C8B-B14F-4D97-AF65-F5344CB8AC3E}">
        <p14:creationId xmlns:p14="http://schemas.microsoft.com/office/powerpoint/2010/main" val="4118974716"/>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69B6-49BE-42AF-500A-7E7C7CE19F3F}"/>
              </a:ext>
            </a:extLst>
          </p:cNvPr>
          <p:cNvSpPr>
            <a:spLocks noGrp="1"/>
          </p:cNvSpPr>
          <p:nvPr>
            <p:ph type="title"/>
          </p:nvPr>
        </p:nvSpPr>
        <p:spPr>
          <a:xfrm>
            <a:off x="544286" y="125639"/>
            <a:ext cx="10515600" cy="705078"/>
          </a:xfrm>
        </p:spPr>
        <p:txBody>
          <a:bodyPr>
            <a:noAutofit/>
          </a:bodyPr>
          <a:lstStyle/>
          <a:p>
            <a:r>
              <a:rPr lang="en-US" sz="2800" b="1" err="1">
                <a:latin typeface="Bahnschrift"/>
              </a:rPr>
              <a:t>Näkökulmia</a:t>
            </a:r>
            <a:r>
              <a:rPr lang="en-US" sz="2800" b="1">
                <a:latin typeface="Bahnschrift"/>
              </a:rPr>
              <a:t> </a:t>
            </a:r>
            <a:r>
              <a:rPr lang="en-US" sz="2800" b="1" err="1">
                <a:latin typeface="Bahnschrift"/>
              </a:rPr>
              <a:t>aikaisemmista</a:t>
            </a:r>
            <a:r>
              <a:rPr lang="en-US" sz="2800" b="1">
                <a:latin typeface="Bahnschrift"/>
              </a:rPr>
              <a:t> </a:t>
            </a:r>
            <a:r>
              <a:rPr lang="en-US" sz="2800" b="1" err="1">
                <a:latin typeface="Bahnschrift"/>
              </a:rPr>
              <a:t>työpajoista</a:t>
            </a:r>
            <a:r>
              <a:rPr lang="en-US" sz="2800" b="1">
                <a:latin typeface="Bahnschrift"/>
              </a:rPr>
              <a:t> </a:t>
            </a:r>
            <a:br>
              <a:rPr lang="en-US" sz="2800" b="1">
                <a:latin typeface="Bahnschrift"/>
              </a:rPr>
            </a:br>
            <a:r>
              <a:rPr lang="en-US" sz="2800" b="1">
                <a:latin typeface="Bahnschrift"/>
              </a:rPr>
              <a:t>- </a:t>
            </a:r>
            <a:r>
              <a:rPr lang="en-US" sz="2800" b="1" err="1">
                <a:latin typeface="Bahnschrift"/>
              </a:rPr>
              <a:t>Luovu&amp;Aloita</a:t>
            </a:r>
            <a:r>
              <a:rPr lang="en-US" sz="2800" b="1">
                <a:latin typeface="Bahnschrift"/>
              </a:rPr>
              <a:t> -</a:t>
            </a:r>
            <a:r>
              <a:rPr lang="en-US" sz="2800" b="1" err="1">
                <a:latin typeface="Bahnschrift"/>
              </a:rPr>
              <a:t>taulukko</a:t>
            </a:r>
            <a:endParaRPr lang="en-US" sz="2800" b="1" err="1"/>
          </a:p>
        </p:txBody>
      </p:sp>
      <p:graphicFrame>
        <p:nvGraphicFramePr>
          <p:cNvPr id="5" name="Table 4">
            <a:extLst>
              <a:ext uri="{FF2B5EF4-FFF2-40B4-BE49-F238E27FC236}">
                <a16:creationId xmlns:a16="http://schemas.microsoft.com/office/drawing/2014/main" id="{C6B28C93-50EF-E82F-3F2C-7EC31D22BA79}"/>
              </a:ext>
            </a:extLst>
          </p:cNvPr>
          <p:cNvGraphicFramePr>
            <a:graphicFrameLocks noGrp="1"/>
          </p:cNvGraphicFramePr>
          <p:nvPr>
            <p:extLst>
              <p:ext uri="{D42A27DB-BD31-4B8C-83A1-F6EECF244321}">
                <p14:modId xmlns:p14="http://schemas.microsoft.com/office/powerpoint/2010/main" val="2680932571"/>
              </p:ext>
            </p:extLst>
          </p:nvPr>
        </p:nvGraphicFramePr>
        <p:xfrm>
          <a:off x="672331" y="947878"/>
          <a:ext cx="10489412" cy="5619207"/>
        </p:xfrm>
        <a:graphic>
          <a:graphicData uri="http://schemas.openxmlformats.org/drawingml/2006/table">
            <a:tbl>
              <a:tblPr firstRow="1" bandRow="1">
                <a:solidFill>
                  <a:srgbClr val="F7F7F7"/>
                </a:solidFill>
                <a:tableStyleId>{5C22544A-7EE6-4342-B048-85BDC9FD1C3A}</a:tableStyleId>
              </a:tblPr>
              <a:tblGrid>
                <a:gridCol w="2282157">
                  <a:extLst>
                    <a:ext uri="{9D8B030D-6E8A-4147-A177-3AD203B41FA5}">
                      <a16:colId xmlns:a16="http://schemas.microsoft.com/office/drawing/2014/main" val="3774940302"/>
                    </a:ext>
                  </a:extLst>
                </a:gridCol>
                <a:gridCol w="2532029">
                  <a:extLst>
                    <a:ext uri="{9D8B030D-6E8A-4147-A177-3AD203B41FA5}">
                      <a16:colId xmlns:a16="http://schemas.microsoft.com/office/drawing/2014/main" val="587677307"/>
                    </a:ext>
                  </a:extLst>
                </a:gridCol>
                <a:gridCol w="5675226">
                  <a:extLst>
                    <a:ext uri="{9D8B030D-6E8A-4147-A177-3AD203B41FA5}">
                      <a16:colId xmlns:a16="http://schemas.microsoft.com/office/drawing/2014/main" val="1679644918"/>
                    </a:ext>
                  </a:extLst>
                </a:gridCol>
              </a:tblGrid>
              <a:tr h="321517">
                <a:tc>
                  <a:txBody>
                    <a:bodyPr/>
                    <a:lstStyle/>
                    <a:p>
                      <a:pPr algn="ctr" rtl="0" fontAlgn="base">
                        <a:lnSpc>
                          <a:spcPts val="1594"/>
                        </a:lnSpc>
                        <a:buNone/>
                      </a:pPr>
                      <a:r>
                        <a:rPr lang="fi-FI" sz="1000" cap="all" spc="60">
                          <a:solidFill>
                            <a:srgbClr val="000000"/>
                          </a:solidFill>
                          <a:effectLst/>
                          <a:latin typeface="Bahnschrift"/>
                        </a:rPr>
                        <a:t>Luopua / vähentää</a:t>
                      </a:r>
                      <a:r>
                        <a:rPr lang="en-US" sz="1000" cap="all" spc="60" dirty="0">
                          <a:solidFill>
                            <a:srgbClr val="000000"/>
                          </a:solidFill>
                          <a:effectLst/>
                          <a:latin typeface="Bahnschrift"/>
                        </a:rPr>
                        <a:t> </a:t>
                      </a:r>
                    </a:p>
                  </a:txBody>
                  <a:tcPr marL="87532" marR="87532" marT="87532" marB="87532" anchor="ctr">
                    <a:lnL w="12700" cmpd="sng">
                      <a:noFill/>
                    </a:lnL>
                    <a:lnR w="12700" cmpd="sng">
                      <a:noFill/>
                    </a:lnR>
                    <a:lnT w="12700" cmpd="sng">
                      <a:noFill/>
                    </a:lnT>
                    <a:lnB w="38100" cmpd="sng">
                      <a:noFill/>
                    </a:lnB>
                    <a:solidFill>
                      <a:srgbClr val="BE7C4D"/>
                    </a:solidFill>
                  </a:tcPr>
                </a:tc>
                <a:tc>
                  <a:txBody>
                    <a:bodyPr/>
                    <a:lstStyle/>
                    <a:p>
                      <a:pPr algn="ctr" rtl="0" fontAlgn="base">
                        <a:lnSpc>
                          <a:spcPts val="1594"/>
                        </a:lnSpc>
                        <a:buNone/>
                      </a:pPr>
                      <a:r>
                        <a:rPr lang="fi-FI" sz="1000" cap="all" spc="60">
                          <a:solidFill>
                            <a:srgbClr val="000000"/>
                          </a:solidFill>
                          <a:effectLst/>
                          <a:latin typeface="Bahnschrift"/>
                        </a:rPr>
                        <a:t>Aloittaa / vahvistaa</a:t>
                      </a:r>
                      <a:r>
                        <a:rPr lang="en-US" sz="1000" cap="all" spc="60" dirty="0">
                          <a:solidFill>
                            <a:srgbClr val="000000"/>
                          </a:solidFill>
                          <a:effectLst/>
                          <a:latin typeface="Bahnschrift"/>
                        </a:rPr>
                        <a:t> </a:t>
                      </a:r>
                    </a:p>
                  </a:txBody>
                  <a:tcPr marL="87532" marR="87532" marT="87532" marB="87532" anchor="ctr">
                    <a:lnL w="12700" cmpd="sng">
                      <a:noFill/>
                    </a:lnL>
                    <a:lnR w="12700" cmpd="sng">
                      <a:noFill/>
                    </a:lnR>
                    <a:lnT w="12700" cmpd="sng">
                      <a:noFill/>
                    </a:lnT>
                    <a:lnB w="38100" cmpd="sng">
                      <a:noFill/>
                    </a:lnB>
                    <a:solidFill>
                      <a:srgbClr val="CCE8B8"/>
                    </a:solidFill>
                  </a:tcPr>
                </a:tc>
                <a:tc>
                  <a:txBody>
                    <a:bodyPr/>
                    <a:lstStyle/>
                    <a:p>
                      <a:pPr algn="ctr" rtl="0" fontAlgn="base">
                        <a:lnSpc>
                          <a:spcPts val="1594"/>
                        </a:lnSpc>
                        <a:buNone/>
                      </a:pPr>
                      <a:r>
                        <a:rPr lang="fi-FI" sz="1000" cap="all" spc="60">
                          <a:solidFill>
                            <a:srgbClr val="000000"/>
                          </a:solidFill>
                          <a:effectLst/>
                          <a:latin typeface="Bahnschrift"/>
                        </a:rPr>
                        <a:t>Kiertotaloudellinen perustelu työpaJOEN aineistoJEn pohjalta</a:t>
                      </a:r>
                      <a:r>
                        <a:rPr lang="en-US" sz="1000" cap="all" spc="60" dirty="0">
                          <a:solidFill>
                            <a:srgbClr val="000000"/>
                          </a:solidFill>
                          <a:effectLst/>
                          <a:latin typeface="Bahnschrift"/>
                        </a:rPr>
                        <a:t> </a:t>
                      </a:r>
                    </a:p>
                  </a:txBody>
                  <a:tcPr marL="87532" marR="87532" marT="87532" marB="87532" anchor="ctr">
                    <a:lnL w="12700" cmpd="sng">
                      <a:noFill/>
                    </a:lnL>
                    <a:lnR w="12700" cmpd="sng">
                      <a:noFill/>
                    </a:lnR>
                    <a:lnT w="12700" cmpd="sng">
                      <a:noFill/>
                    </a:lnT>
                    <a:lnB w="38100" cmpd="sng">
                      <a:noFill/>
                    </a:lnB>
                    <a:solidFill>
                      <a:schemeClr val="bg1">
                        <a:lumMod val="95000"/>
                      </a:schemeClr>
                    </a:solidFill>
                  </a:tcPr>
                </a:tc>
                <a:extLst>
                  <a:ext uri="{0D108BD9-81ED-4DB2-BD59-A6C34878D82A}">
                    <a16:rowId xmlns:a16="http://schemas.microsoft.com/office/drawing/2014/main" val="551700499"/>
                  </a:ext>
                </a:extLst>
              </a:tr>
              <a:tr h="502010">
                <a:tc>
                  <a:txBody>
                    <a:bodyPr/>
                    <a:lstStyle/>
                    <a:p>
                      <a:pPr algn="l" rtl="0" fontAlgn="base">
                        <a:lnSpc>
                          <a:spcPts val="1594"/>
                        </a:lnSpc>
                        <a:buNone/>
                      </a:pPr>
                      <a:r>
                        <a:rPr lang="fi-FI" sz="1000" cap="none" spc="0">
                          <a:solidFill>
                            <a:srgbClr val="000000"/>
                          </a:solidFill>
                          <a:effectLst/>
                          <a:latin typeface="Bahnschrift"/>
                        </a:rPr>
                        <a:t>Hintaan perustuva kilpailutus</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38100" cmpd="sng">
                      <a:noFill/>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Elinkaarikustannuslaskenta (TCO / LCC)</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38100" cmpd="sng">
                      <a:noFill/>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Käyttövaihe on merkittävin kustannus- ja ympäristövaikutusten lähde. TCO huomioi hankinnan, energian, huollon, korjaukset ja poistuman, ei vain hankintahintaa.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38100" cmpd="sng">
                      <a:noFill/>
                    </a:lnT>
                    <a:lnB w="12700" cmpd="sng">
                      <a:noFill/>
                      <a:prstDash val="solid"/>
                    </a:lnB>
                    <a:solidFill>
                      <a:schemeClr val="bg1">
                        <a:lumMod val="95000"/>
                      </a:schemeClr>
                    </a:solidFill>
                  </a:tcPr>
                </a:tc>
                <a:extLst>
                  <a:ext uri="{0D108BD9-81ED-4DB2-BD59-A6C34878D82A}">
                    <a16:rowId xmlns:a16="http://schemas.microsoft.com/office/drawing/2014/main" val="2384636954"/>
                  </a:ext>
                </a:extLst>
              </a:tr>
              <a:tr h="502010">
                <a:tc>
                  <a:txBody>
                    <a:bodyPr/>
                    <a:lstStyle/>
                    <a:p>
                      <a:pPr algn="l" rtl="0" fontAlgn="base">
                        <a:lnSpc>
                          <a:spcPts val="1594"/>
                        </a:lnSpc>
                        <a:buNone/>
                      </a:pPr>
                      <a:r>
                        <a:rPr lang="fi-FI" sz="1000" cap="none" spc="0">
                          <a:solidFill>
                            <a:srgbClr val="000000"/>
                          </a:solidFill>
                          <a:effectLst/>
                          <a:latin typeface="Bahnschrift"/>
                        </a:rPr>
                        <a:t>Koneen täysi omistus</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Käyttö- tai suoritepohjainen malli (leasing, laite palveluna)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Todellinen tarve voi olla suorite tai palvelu, ei omaisuus. Palvelumallit parantavat käyttöastetta ja joustavuutta sekä estävät ylimitoitettuja hankintoja.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257826754"/>
                  </a:ext>
                </a:extLst>
              </a:tr>
              <a:tr h="372334">
                <a:tc>
                  <a:txBody>
                    <a:bodyPr/>
                    <a:lstStyle/>
                    <a:p>
                      <a:pPr algn="l" rtl="0" fontAlgn="base">
                        <a:lnSpc>
                          <a:spcPts val="1594"/>
                        </a:lnSpc>
                        <a:buNone/>
                      </a:pPr>
                      <a:r>
                        <a:rPr lang="fi-FI" sz="1000" cap="none" spc="0">
                          <a:solidFill>
                            <a:srgbClr val="000000"/>
                          </a:solidFill>
                          <a:effectLst/>
                          <a:latin typeface="Bahnschrift"/>
                        </a:rPr>
                        <a:t>Ylisuuret tai varmuuden vuoksi hankitut laitteet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Tarpeen mukainen mitoitus ja käyttöasteisiin perustuvat ratkaisut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Hankinnan lähtökohtana tulee olla todellinen käyttö: käyttömäärät, käyttäjät ja olosuhteet. Vältetään turhaa kapasiteettia.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780819033"/>
                  </a:ext>
                </a:extLst>
              </a:tr>
              <a:tr h="372334">
                <a:tc>
                  <a:txBody>
                    <a:bodyPr/>
                    <a:lstStyle/>
                    <a:p>
                      <a:pPr algn="l" rtl="0" fontAlgn="base">
                        <a:lnSpc>
                          <a:spcPts val="1594"/>
                        </a:lnSpc>
                        <a:buNone/>
                      </a:pPr>
                      <a:r>
                        <a:rPr lang="fi-FI" sz="1000" cap="none" spc="0">
                          <a:solidFill>
                            <a:srgbClr val="000000"/>
                          </a:solidFill>
                          <a:effectLst/>
                          <a:latin typeface="Bahnschrift"/>
                        </a:rPr>
                        <a:t>Kertakäyttöiset pakkausmateriaalit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Palautettavat, uudelleenkäytettävät tai standardoidut pakkaukset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Vähentää jätettä ja logistisia kustannuksia sekä tukee vastuullisuutta koko arvoketjussa.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51495169"/>
                  </a:ext>
                </a:extLst>
              </a:tr>
              <a:tr h="372334">
                <a:tc>
                  <a:txBody>
                    <a:bodyPr/>
                    <a:lstStyle/>
                    <a:p>
                      <a:pPr algn="l" rtl="0" fontAlgn="base">
                        <a:lnSpc>
                          <a:spcPts val="1594"/>
                        </a:lnSpc>
                        <a:buNone/>
                      </a:pPr>
                      <a:r>
                        <a:rPr lang="fi-FI" sz="1000" cap="none" spc="0">
                          <a:solidFill>
                            <a:srgbClr val="000000"/>
                          </a:solidFill>
                          <a:effectLst/>
                          <a:latin typeface="Bahnschrift"/>
                        </a:rPr>
                        <a:t>Osien hitsaus tai pysyvä kiinnitys</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Modulaarinen rakenne ja helposti vaihdettavat osat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Huollettavuus, korjattavuus ja osien vaihdettavuus pidentävät käyttöikää ja tukevat uudelleenvalmistusta.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781225707"/>
                  </a:ext>
                </a:extLst>
              </a:tr>
              <a:tr h="372334">
                <a:tc>
                  <a:txBody>
                    <a:bodyPr/>
                    <a:lstStyle/>
                    <a:p>
                      <a:pPr algn="l" rtl="0" fontAlgn="base">
                        <a:lnSpc>
                          <a:spcPts val="1594"/>
                        </a:lnSpc>
                        <a:buNone/>
                      </a:pPr>
                      <a:r>
                        <a:rPr lang="fi-FI" sz="1000" cap="none" spc="0">
                          <a:solidFill>
                            <a:srgbClr val="000000"/>
                          </a:solidFill>
                          <a:effectLst/>
                          <a:latin typeface="Bahnschrift"/>
                        </a:rPr>
                        <a:t>Vanhojen koneiden varastointi tai romutus</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Koneiden kunnostus, modernisointi ja uudelleenvalmistus</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Käytetty tai kunnostettu laite voi täyttää tarpeen. Elinkaariajattelu suosii resurssien jatkokäyttöä uuden hankinnan sijaan.</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582833588"/>
                  </a:ext>
                </a:extLst>
              </a:tr>
              <a:tr h="372334">
                <a:tc>
                  <a:txBody>
                    <a:bodyPr/>
                    <a:lstStyle/>
                    <a:p>
                      <a:pPr algn="l" rtl="0" fontAlgn="base">
                        <a:lnSpc>
                          <a:spcPts val="1594"/>
                        </a:lnSpc>
                        <a:buNone/>
                      </a:pPr>
                      <a:r>
                        <a:rPr lang="fi-FI" sz="1000" cap="none" spc="0">
                          <a:solidFill>
                            <a:srgbClr val="000000"/>
                          </a:solidFill>
                          <a:effectLst/>
                          <a:latin typeface="Bahnschrift"/>
                        </a:rPr>
                        <a:t>Erilliset, reaktiiviset huoltosopimukset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Kunnossapito ja huolto osana hankintaa (sovitut käyttöasteet, vasteajat)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Ennakoiva kunnossapito varmistaa käyttövarmuuden, parantaa käyttöastetta ja alentaa kokonaiskustannuksia.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898407844"/>
                  </a:ext>
                </a:extLst>
              </a:tr>
              <a:tr h="372334">
                <a:tc>
                  <a:txBody>
                    <a:bodyPr/>
                    <a:lstStyle/>
                    <a:p>
                      <a:pPr algn="l" rtl="0" fontAlgn="base">
                        <a:lnSpc>
                          <a:spcPts val="1594"/>
                        </a:lnSpc>
                        <a:buNone/>
                      </a:pPr>
                      <a:r>
                        <a:rPr lang="fi-FI" sz="1000" cap="none" spc="0">
                          <a:solidFill>
                            <a:srgbClr val="000000"/>
                          </a:solidFill>
                          <a:effectLst/>
                          <a:latin typeface="Bahnschrift"/>
                        </a:rPr>
                        <a:t>Yksikäyttöiset, jäykät ratkaisut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Monikäyttöiset, muunneltavat ja yhteiskäyttöön sopivat ratkaisut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Mahdollistaa sopeutumisen muuttuviin tarpeisiin ja pidentää laitteen relevanssia elinkaaren aikana.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291903921"/>
                  </a:ext>
                </a:extLst>
              </a:tr>
              <a:tr h="502010">
                <a:tc>
                  <a:txBody>
                    <a:bodyPr/>
                    <a:lstStyle/>
                    <a:p>
                      <a:pPr algn="l" rtl="0" fontAlgn="base">
                        <a:lnSpc>
                          <a:spcPts val="1594"/>
                        </a:lnSpc>
                        <a:buNone/>
                      </a:pPr>
                      <a:r>
                        <a:rPr lang="fi-FI" sz="1000" cap="none" spc="0">
                          <a:solidFill>
                            <a:srgbClr val="000000"/>
                          </a:solidFill>
                          <a:effectLst/>
                          <a:latin typeface="Bahnschrift"/>
                        </a:rPr>
                        <a:t>Teknisesti ylispeksatut vaatimukset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Toiminnalliset ja mitattavat vaatimukset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Keskitytään siihen, mitä pitää saada aikaan – ei siihen, miten se teknisesti toteutetaan. Tämä mahdollistaa innovatiiviset ja kiertotaloutta tukevat ratkaisut.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1630097768"/>
                  </a:ext>
                </a:extLst>
              </a:tr>
              <a:tr h="372334">
                <a:tc>
                  <a:txBody>
                    <a:bodyPr/>
                    <a:lstStyle/>
                    <a:p>
                      <a:pPr algn="l" rtl="0" fontAlgn="base">
                        <a:lnSpc>
                          <a:spcPts val="1594"/>
                        </a:lnSpc>
                        <a:buNone/>
                      </a:pPr>
                      <a:r>
                        <a:rPr lang="fi-FI" sz="1000" cap="none" spc="0">
                          <a:solidFill>
                            <a:srgbClr val="000000"/>
                          </a:solidFill>
                          <a:effectLst/>
                          <a:latin typeface="Bahnschrift"/>
                        </a:rPr>
                        <a:t>Huollon ja käyttäjien sivuuttaminen hankintavaiheessa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Käyttäjien ja kunnossapidon osallistaminen varhaisessa vaiheessa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Aidon tarpeen tunnistaminen, parempi käytettävyys ja tehokkaampi käyttö koko elinkaaren ajan.</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14128879"/>
                  </a:ext>
                </a:extLst>
              </a:tr>
              <a:tr h="372334">
                <a:tc>
                  <a:txBody>
                    <a:bodyPr/>
                    <a:lstStyle/>
                    <a:p>
                      <a:pPr algn="l" rtl="0" fontAlgn="base">
                        <a:lnSpc>
                          <a:spcPts val="1594"/>
                        </a:lnSpc>
                        <a:buNone/>
                      </a:pPr>
                      <a:r>
                        <a:rPr lang="fi-FI" sz="1000" cap="none" spc="0">
                          <a:solidFill>
                            <a:srgbClr val="000000"/>
                          </a:solidFill>
                          <a:effectLst/>
                          <a:latin typeface="Bahnschrift"/>
                        </a:rPr>
                        <a:t>Markkinan kuuleminen vasta tarjousvaiheessa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BE7C4D">
                        <a:alpha val="26000"/>
                      </a:srgbClr>
                    </a:solidFill>
                  </a:tcPr>
                </a:tc>
                <a:tc>
                  <a:txBody>
                    <a:bodyPr/>
                    <a:lstStyle/>
                    <a:p>
                      <a:pPr algn="l" rtl="0" fontAlgn="base">
                        <a:lnSpc>
                          <a:spcPts val="1594"/>
                        </a:lnSpc>
                        <a:buNone/>
                      </a:pPr>
                      <a:r>
                        <a:rPr lang="fi-FI" sz="1000" cap="none" spc="0">
                          <a:solidFill>
                            <a:srgbClr val="000000"/>
                          </a:solidFill>
                          <a:effectLst/>
                          <a:latin typeface="Bahnschrift"/>
                        </a:rPr>
                        <a:t>Varhainen markkinavuoropuhelu ja tietopyynnöt</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rgbClr val="CCE8B8">
                        <a:alpha val="42000"/>
                      </a:srgbClr>
                    </a:solidFill>
                  </a:tcPr>
                </a:tc>
                <a:tc>
                  <a:txBody>
                    <a:bodyPr/>
                    <a:lstStyle/>
                    <a:p>
                      <a:pPr rtl="0" fontAlgn="base">
                        <a:lnSpc>
                          <a:spcPts val="1594"/>
                        </a:lnSpc>
                        <a:buNone/>
                      </a:pPr>
                      <a:r>
                        <a:rPr lang="fi-FI" sz="1000" cap="none" spc="0">
                          <a:solidFill>
                            <a:srgbClr val="000000"/>
                          </a:solidFill>
                          <a:effectLst/>
                          <a:latin typeface="Bahnschrift"/>
                        </a:rPr>
                        <a:t>Mahdollistaa vaihtoehdot (palvelut, käytetyt laitteet, uudet mallit) ja tukee innovatiivisia kiertotalousratkaisuja.</a:t>
                      </a:r>
                      <a:r>
                        <a:rPr lang="en-US" sz="1000" cap="none" spc="0" dirty="0">
                          <a:solidFill>
                            <a:srgbClr val="000000"/>
                          </a:solidFill>
                          <a:effectLst/>
                          <a:latin typeface="Bahnschrift"/>
                        </a:rPr>
                        <a:t> </a:t>
                      </a:r>
                    </a:p>
                  </a:txBody>
                  <a:tcPr marL="42550" marR="42550" marT="29177" marB="58354" anchor="ctr">
                    <a:lnL w="12700" cmpd="sng">
                      <a:noFill/>
                      <a:prstDash val="solid"/>
                    </a:lnL>
                    <a:lnR w="12700" cmpd="sng">
                      <a:noFill/>
                      <a:prstDash val="solid"/>
                    </a:lnR>
                    <a:lnT w="12700" cmpd="sng">
                      <a:noFill/>
                      <a:prstDash val="solid"/>
                    </a:lnT>
                    <a:lnB w="12700"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4209203375"/>
                  </a:ext>
                </a:extLst>
              </a:tr>
            </a:tbl>
          </a:graphicData>
        </a:graphic>
      </p:graphicFrame>
    </p:spTree>
    <p:extLst>
      <p:ext uri="{BB962C8B-B14F-4D97-AF65-F5344CB8AC3E}">
        <p14:creationId xmlns:p14="http://schemas.microsoft.com/office/powerpoint/2010/main" val="2995841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DA28A-D571-5679-B83B-FFB148CA5E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9A7BF3-20E6-A8C3-0C0C-2CA1DD5D7B25}"/>
              </a:ext>
            </a:extLst>
          </p:cNvPr>
          <p:cNvPicPr>
            <a:picLocks noChangeAspect="1"/>
          </p:cNvPicPr>
          <p:nvPr/>
        </p:nvPicPr>
        <p:blipFill>
          <a:blip r:embed="rId3">
            <a:extLst>
              <a:ext uri="{28A0092B-C50C-407E-A947-70E740481C1C}">
                <a14:useLocalDpi xmlns:a14="http://schemas.microsoft.com/office/drawing/2010/main" val="0"/>
              </a:ext>
            </a:extLst>
          </a:blip>
          <a:srcRect l="56849" t="1770" r="5411" b="6618"/>
          <a:stretch>
            <a:fillRect/>
          </a:stretch>
        </p:blipFill>
        <p:spPr>
          <a:xfrm>
            <a:off x="7938051" y="0"/>
            <a:ext cx="4253949" cy="6859866"/>
          </a:xfrm>
          <a:prstGeom prst="rect">
            <a:avLst/>
          </a:prstGeom>
        </p:spPr>
      </p:pic>
      <p:pic>
        <p:nvPicPr>
          <p:cNvPr id="8" name="Picture 7">
            <a:extLst>
              <a:ext uri="{FF2B5EF4-FFF2-40B4-BE49-F238E27FC236}">
                <a16:creationId xmlns:a16="http://schemas.microsoft.com/office/drawing/2014/main" id="{8ABA6A3B-21BD-2C13-0C36-F415BA84B2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7" name="Title 1">
            <a:extLst>
              <a:ext uri="{FF2B5EF4-FFF2-40B4-BE49-F238E27FC236}">
                <a16:creationId xmlns:a16="http://schemas.microsoft.com/office/drawing/2014/main" id="{84AE3992-D14C-422B-51D0-BE476F0EB3C8}"/>
              </a:ext>
            </a:extLst>
          </p:cNvPr>
          <p:cNvSpPr txBox="1">
            <a:spLocks/>
          </p:cNvSpPr>
          <p:nvPr/>
        </p:nvSpPr>
        <p:spPr>
          <a:xfrm>
            <a:off x="838200" y="387269"/>
            <a:ext cx="628878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r>
              <a:rPr lang="en-US" sz="4800" b="1" err="1">
                <a:latin typeface="Bahnschrift"/>
              </a:rPr>
              <a:t>Lopuksi</a:t>
            </a:r>
            <a:r>
              <a:rPr lang="en-US" sz="4800" b="1">
                <a:latin typeface="Bahnschrift"/>
              </a:rPr>
              <a:t> </a:t>
            </a:r>
            <a:r>
              <a:rPr lang="en-US" sz="4800" b="1" err="1">
                <a:latin typeface="Bahnschrift"/>
              </a:rPr>
              <a:t>yksilötehtävä</a:t>
            </a:r>
            <a:endParaRPr lang="en-US" sz="4800" b="1">
              <a:latin typeface="Bahnschrift"/>
            </a:endParaRPr>
          </a:p>
        </p:txBody>
      </p:sp>
      <p:sp>
        <p:nvSpPr>
          <p:cNvPr id="10" name="Content Placeholder 2">
            <a:extLst>
              <a:ext uri="{FF2B5EF4-FFF2-40B4-BE49-F238E27FC236}">
                <a16:creationId xmlns:a16="http://schemas.microsoft.com/office/drawing/2014/main" id="{46C1F2E8-CC92-FFAD-9807-B81804C39FCA}"/>
              </a:ext>
            </a:extLst>
          </p:cNvPr>
          <p:cNvSpPr>
            <a:spLocks noGrp="1"/>
          </p:cNvSpPr>
          <p:nvPr>
            <p:ph idx="1"/>
          </p:nvPr>
        </p:nvSpPr>
        <p:spPr>
          <a:xfrm>
            <a:off x="838200" y="1838650"/>
            <a:ext cx="6458113" cy="4338313"/>
          </a:xfrm>
        </p:spPr>
        <p:txBody>
          <a:bodyPr vert="horz" lIns="91440" tIns="45720" rIns="91440" bIns="45720" rtlCol="0" anchor="t">
            <a:normAutofit/>
          </a:bodyPr>
          <a:lstStyle/>
          <a:p>
            <a:pPr marL="0" indent="0">
              <a:buNone/>
            </a:pPr>
            <a:r>
              <a:rPr lang="en-US" err="1">
                <a:latin typeface="Bahnschrift"/>
              </a:rPr>
              <a:t>Kirjoita</a:t>
            </a:r>
            <a:r>
              <a:rPr lang="en-US">
                <a:latin typeface="Bahnschrift"/>
              </a:rPr>
              <a:t> </a:t>
            </a:r>
            <a:r>
              <a:rPr lang="en-US" err="1">
                <a:latin typeface="Bahnschrift"/>
              </a:rPr>
              <a:t>paperille</a:t>
            </a:r>
            <a:r>
              <a:rPr lang="en-US">
                <a:latin typeface="Bahnschrift"/>
              </a:rPr>
              <a:t> tai </a:t>
            </a:r>
            <a:r>
              <a:rPr lang="en-US" err="1">
                <a:latin typeface="Bahnschrift"/>
              </a:rPr>
              <a:t>Miroon</a:t>
            </a:r>
            <a:r>
              <a:rPr lang="en-US">
                <a:latin typeface="Bahnschrift"/>
              </a:rPr>
              <a:t> </a:t>
            </a:r>
            <a:r>
              <a:rPr lang="en-US" err="1">
                <a:latin typeface="Bahnschrift"/>
              </a:rPr>
              <a:t>oma</a:t>
            </a:r>
            <a:r>
              <a:rPr lang="en-US">
                <a:latin typeface="Bahnschrift"/>
              </a:rPr>
              <a:t> </a:t>
            </a:r>
            <a:r>
              <a:rPr lang="en-US" err="1">
                <a:latin typeface="Bahnschrift"/>
              </a:rPr>
              <a:t>vastauksesi</a:t>
            </a:r>
            <a:r>
              <a:rPr lang="en-US">
                <a:latin typeface="Bahnschrift"/>
              </a:rPr>
              <a:t>:</a:t>
            </a:r>
            <a:br>
              <a:rPr lang="en-US">
                <a:latin typeface="Bahnschrift"/>
              </a:rPr>
            </a:br>
            <a:endParaRPr lang="en-US">
              <a:latin typeface="Bahnschrift"/>
            </a:endParaRPr>
          </a:p>
          <a:p>
            <a:pPr marL="457200" indent="-457200">
              <a:buAutoNum type="arabicPeriod"/>
            </a:pPr>
            <a:r>
              <a:rPr lang="en-US" sz="2400" err="1">
                <a:solidFill>
                  <a:srgbClr val="000000"/>
                </a:solidFill>
                <a:latin typeface="Bahnschrift"/>
                <a:cs typeface="Segoe UI"/>
              </a:rPr>
              <a:t>Nimeä</a:t>
            </a:r>
            <a:r>
              <a:rPr lang="en-US" sz="2400">
                <a:solidFill>
                  <a:srgbClr val="000000"/>
                </a:solidFill>
                <a:latin typeface="Bahnschrift"/>
                <a:cs typeface="Segoe UI"/>
              </a:rPr>
              <a:t> </a:t>
            </a:r>
            <a:r>
              <a:rPr lang="en-US" sz="2400" err="1">
                <a:solidFill>
                  <a:srgbClr val="000000"/>
                </a:solidFill>
                <a:latin typeface="Bahnschrift"/>
                <a:cs typeface="Segoe UI"/>
              </a:rPr>
              <a:t>yksi</a:t>
            </a:r>
            <a:r>
              <a:rPr lang="en-US" sz="2400">
                <a:solidFill>
                  <a:srgbClr val="000000"/>
                </a:solidFill>
                <a:latin typeface="Bahnschrift"/>
                <a:cs typeface="Segoe UI"/>
              </a:rPr>
              <a:t> </a:t>
            </a:r>
            <a:r>
              <a:rPr lang="en-US" sz="2400" err="1">
                <a:solidFill>
                  <a:srgbClr val="000000"/>
                </a:solidFill>
                <a:latin typeface="Bahnschrift"/>
                <a:cs typeface="Segoe UI"/>
              </a:rPr>
              <a:t>pieni</a:t>
            </a:r>
            <a:r>
              <a:rPr lang="en-US" sz="2400">
                <a:solidFill>
                  <a:srgbClr val="000000"/>
                </a:solidFill>
                <a:latin typeface="Bahnschrift"/>
                <a:cs typeface="Segoe UI"/>
              </a:rPr>
              <a:t> </a:t>
            </a:r>
            <a:r>
              <a:rPr lang="en-US" sz="2400" err="1">
                <a:solidFill>
                  <a:srgbClr val="000000"/>
                </a:solidFill>
                <a:latin typeface="Bahnschrift"/>
                <a:cs typeface="Segoe UI"/>
              </a:rPr>
              <a:t>muutos</a:t>
            </a:r>
            <a:r>
              <a:rPr lang="en-US" sz="2400">
                <a:solidFill>
                  <a:srgbClr val="000000"/>
                </a:solidFill>
                <a:latin typeface="Bahnschrift"/>
                <a:cs typeface="Segoe UI"/>
              </a:rPr>
              <a:t> </a:t>
            </a:r>
            <a:r>
              <a:rPr lang="en-US" sz="2400" err="1">
                <a:solidFill>
                  <a:srgbClr val="000000"/>
                </a:solidFill>
                <a:latin typeface="Bahnschrift"/>
                <a:cs typeface="Segoe UI"/>
              </a:rPr>
              <a:t>jonka</a:t>
            </a:r>
            <a:r>
              <a:rPr lang="en-US" sz="2400">
                <a:solidFill>
                  <a:srgbClr val="000000"/>
                </a:solidFill>
                <a:latin typeface="Bahnschrift"/>
                <a:cs typeface="Segoe UI"/>
              </a:rPr>
              <a:t> </a:t>
            </a:r>
            <a:r>
              <a:rPr lang="en-US" sz="2400" err="1">
                <a:solidFill>
                  <a:srgbClr val="000000"/>
                </a:solidFill>
                <a:latin typeface="Bahnschrift"/>
                <a:cs typeface="Segoe UI"/>
              </a:rPr>
              <a:t>voi</a:t>
            </a:r>
            <a:r>
              <a:rPr lang="en-US" sz="2400">
                <a:solidFill>
                  <a:srgbClr val="000000"/>
                </a:solidFill>
                <a:latin typeface="Bahnschrift"/>
                <a:cs typeface="Segoe UI"/>
              </a:rPr>
              <a:t> </a:t>
            </a:r>
            <a:r>
              <a:rPr lang="en-US" sz="2400" err="1">
                <a:solidFill>
                  <a:srgbClr val="000000"/>
                </a:solidFill>
                <a:latin typeface="Bahnschrift"/>
                <a:cs typeface="Segoe UI"/>
              </a:rPr>
              <a:t>tehdä</a:t>
            </a:r>
            <a:r>
              <a:rPr lang="en-US" sz="2400">
                <a:solidFill>
                  <a:srgbClr val="000000"/>
                </a:solidFill>
                <a:latin typeface="Bahnschrift"/>
                <a:cs typeface="Segoe UI"/>
              </a:rPr>
              <a:t> </a:t>
            </a:r>
            <a:r>
              <a:rPr lang="en-US" sz="2400" err="1">
                <a:solidFill>
                  <a:srgbClr val="000000"/>
                </a:solidFill>
                <a:latin typeface="Bahnschrift"/>
                <a:cs typeface="Segoe UI"/>
              </a:rPr>
              <a:t>heti</a:t>
            </a:r>
            <a:r>
              <a:rPr lang="en-US" sz="2400">
                <a:solidFill>
                  <a:srgbClr val="000000"/>
                </a:solidFill>
                <a:latin typeface="Bahnschrift"/>
                <a:cs typeface="Segoe UI"/>
              </a:rPr>
              <a:t>.</a:t>
            </a:r>
          </a:p>
          <a:p>
            <a:pPr marL="457200" indent="-457200">
              <a:buAutoNum type="arabicPeriod"/>
            </a:pPr>
            <a:r>
              <a:rPr lang="en-US" sz="2400" err="1">
                <a:solidFill>
                  <a:srgbClr val="000000"/>
                </a:solidFill>
                <a:latin typeface="Bahnschrift"/>
                <a:cs typeface="Segoe UI"/>
              </a:rPr>
              <a:t>Nimeä</a:t>
            </a:r>
            <a:r>
              <a:rPr lang="en-US" sz="2400">
                <a:solidFill>
                  <a:srgbClr val="000000"/>
                </a:solidFill>
                <a:latin typeface="Bahnschrift"/>
                <a:cs typeface="Segoe UI"/>
              </a:rPr>
              <a:t> </a:t>
            </a:r>
            <a:r>
              <a:rPr lang="en-US" sz="2400" err="1">
                <a:solidFill>
                  <a:srgbClr val="000000"/>
                </a:solidFill>
                <a:latin typeface="Bahnschrift"/>
                <a:cs typeface="Segoe UI"/>
              </a:rPr>
              <a:t>yksi</a:t>
            </a:r>
            <a:r>
              <a:rPr lang="en-US" sz="2400">
                <a:solidFill>
                  <a:srgbClr val="000000"/>
                </a:solidFill>
                <a:latin typeface="Bahnschrift"/>
                <a:cs typeface="Segoe UI"/>
              </a:rPr>
              <a:t> </a:t>
            </a:r>
            <a:r>
              <a:rPr lang="en-US" sz="2400" err="1">
                <a:solidFill>
                  <a:srgbClr val="000000"/>
                </a:solidFill>
                <a:latin typeface="Bahnschrift"/>
                <a:cs typeface="Segoe UI"/>
              </a:rPr>
              <a:t>isompi</a:t>
            </a:r>
            <a:r>
              <a:rPr lang="en-US" sz="2400">
                <a:solidFill>
                  <a:srgbClr val="000000"/>
                </a:solidFill>
                <a:latin typeface="Bahnschrift"/>
                <a:cs typeface="Segoe UI"/>
              </a:rPr>
              <a:t> </a:t>
            </a:r>
            <a:r>
              <a:rPr lang="en-US" sz="2400" err="1">
                <a:solidFill>
                  <a:srgbClr val="000000"/>
                </a:solidFill>
                <a:latin typeface="Bahnschrift"/>
                <a:cs typeface="Segoe UI"/>
              </a:rPr>
              <a:t>asia</a:t>
            </a:r>
            <a:r>
              <a:rPr lang="en-US" sz="2400">
                <a:solidFill>
                  <a:srgbClr val="000000"/>
                </a:solidFill>
                <a:latin typeface="Bahnschrift"/>
                <a:cs typeface="Segoe UI"/>
              </a:rPr>
              <a:t>, </a:t>
            </a:r>
            <a:r>
              <a:rPr lang="en-US" sz="2400" err="1">
                <a:solidFill>
                  <a:srgbClr val="000000"/>
                </a:solidFill>
                <a:latin typeface="Bahnschrift"/>
                <a:cs typeface="Segoe UI"/>
              </a:rPr>
              <a:t>joka</a:t>
            </a:r>
            <a:r>
              <a:rPr lang="en-US" sz="2400">
                <a:solidFill>
                  <a:srgbClr val="000000"/>
                </a:solidFill>
                <a:latin typeface="Bahnschrift"/>
                <a:cs typeface="Segoe UI"/>
              </a:rPr>
              <a:t> </a:t>
            </a:r>
            <a:r>
              <a:rPr lang="en-US" sz="2400" err="1">
                <a:solidFill>
                  <a:srgbClr val="000000"/>
                </a:solidFill>
                <a:latin typeface="Bahnschrift"/>
                <a:cs typeface="Segoe UI"/>
              </a:rPr>
              <a:t>muuttaisi</a:t>
            </a:r>
            <a:r>
              <a:rPr lang="en-US" sz="2400">
                <a:solidFill>
                  <a:srgbClr val="000000"/>
                </a:solidFill>
                <a:latin typeface="Bahnschrift"/>
                <a:cs typeface="Segoe UI"/>
              </a:rPr>
              <a:t> </a:t>
            </a:r>
            <a:r>
              <a:rPr lang="en-US" sz="2400" err="1">
                <a:solidFill>
                  <a:srgbClr val="000000"/>
                </a:solidFill>
                <a:latin typeface="Bahnschrift"/>
                <a:cs typeface="Segoe UI"/>
              </a:rPr>
              <a:t>arvonluontia</a:t>
            </a:r>
            <a:r>
              <a:rPr lang="en-US" sz="2400">
                <a:solidFill>
                  <a:srgbClr val="000000"/>
                </a:solidFill>
                <a:latin typeface="Bahnschrift"/>
                <a:cs typeface="Segoe UI"/>
              </a:rPr>
              <a:t> </a:t>
            </a:r>
            <a:r>
              <a:rPr lang="en-US" sz="2400" err="1">
                <a:solidFill>
                  <a:srgbClr val="000000"/>
                </a:solidFill>
                <a:latin typeface="Bahnschrift"/>
                <a:cs typeface="Segoe UI"/>
              </a:rPr>
              <a:t>kiertotalouden</a:t>
            </a:r>
            <a:r>
              <a:rPr lang="en-US" sz="2400">
                <a:solidFill>
                  <a:srgbClr val="000000"/>
                </a:solidFill>
                <a:latin typeface="Bahnschrift"/>
                <a:cs typeface="Segoe UI"/>
              </a:rPr>
              <a:t> </a:t>
            </a:r>
            <a:r>
              <a:rPr lang="en-US" sz="2400" err="1">
                <a:solidFill>
                  <a:srgbClr val="000000"/>
                </a:solidFill>
                <a:latin typeface="Bahnschrift"/>
                <a:cs typeface="Segoe UI"/>
              </a:rPr>
              <a:t>suuntaan</a:t>
            </a:r>
            <a:r>
              <a:rPr lang="en-US" sz="2400">
                <a:solidFill>
                  <a:srgbClr val="000000"/>
                </a:solidFill>
                <a:latin typeface="Bahnschrift"/>
                <a:cs typeface="Segoe UI"/>
              </a:rPr>
              <a:t> – </a:t>
            </a:r>
            <a:r>
              <a:rPr lang="en-US" sz="2400" err="1">
                <a:solidFill>
                  <a:srgbClr val="000000"/>
                </a:solidFill>
                <a:latin typeface="Bahnschrift"/>
                <a:cs typeface="Segoe UI"/>
              </a:rPr>
              <a:t>vaatii</a:t>
            </a:r>
            <a:r>
              <a:rPr lang="en-US" sz="2400">
                <a:solidFill>
                  <a:srgbClr val="000000"/>
                </a:solidFill>
                <a:latin typeface="Bahnschrift"/>
                <a:cs typeface="Segoe UI"/>
              </a:rPr>
              <a:t> </a:t>
            </a:r>
            <a:r>
              <a:rPr lang="en-US" sz="2400" err="1">
                <a:solidFill>
                  <a:srgbClr val="000000"/>
                </a:solidFill>
                <a:latin typeface="Bahnschrift"/>
                <a:cs typeface="Segoe UI"/>
              </a:rPr>
              <a:t>pidemmän</a:t>
            </a:r>
            <a:r>
              <a:rPr lang="en-US" sz="2400">
                <a:solidFill>
                  <a:srgbClr val="000000"/>
                </a:solidFill>
                <a:latin typeface="Bahnschrift"/>
                <a:cs typeface="Segoe UI"/>
              </a:rPr>
              <a:t> </a:t>
            </a:r>
            <a:r>
              <a:rPr lang="en-US" sz="2400" err="1">
                <a:solidFill>
                  <a:srgbClr val="000000"/>
                </a:solidFill>
                <a:latin typeface="Bahnschrift"/>
                <a:cs typeface="Segoe UI"/>
              </a:rPr>
              <a:t>tähtäimen</a:t>
            </a:r>
            <a:r>
              <a:rPr lang="en-US" sz="2400">
                <a:solidFill>
                  <a:srgbClr val="000000"/>
                </a:solidFill>
                <a:latin typeface="Bahnschrift"/>
                <a:cs typeface="Segoe UI"/>
              </a:rPr>
              <a:t> </a:t>
            </a:r>
            <a:r>
              <a:rPr lang="en-US" sz="2400" err="1">
                <a:solidFill>
                  <a:srgbClr val="000000"/>
                </a:solidFill>
                <a:latin typeface="Bahnschrift"/>
                <a:cs typeface="Segoe UI"/>
              </a:rPr>
              <a:t>ennakointia</a:t>
            </a:r>
            <a:r>
              <a:rPr lang="en-US" sz="2400">
                <a:solidFill>
                  <a:srgbClr val="000000"/>
                </a:solidFill>
                <a:latin typeface="Bahnschrift"/>
                <a:cs typeface="Segoe UI"/>
              </a:rPr>
              <a:t>.</a:t>
            </a:r>
            <a:endParaRPr lang="en-US"/>
          </a:p>
          <a:p>
            <a:pPr marL="0" indent="0">
              <a:buNone/>
            </a:pPr>
            <a:endParaRPr lang="en-US" sz="2400" i="1"/>
          </a:p>
          <a:p>
            <a:pPr>
              <a:buAutoNum type="arabicPeriod"/>
            </a:pPr>
            <a:endParaRPr lang="en-US"/>
          </a:p>
        </p:txBody>
      </p:sp>
    </p:spTree>
    <p:extLst>
      <p:ext uri="{BB962C8B-B14F-4D97-AF65-F5344CB8AC3E}">
        <p14:creationId xmlns:p14="http://schemas.microsoft.com/office/powerpoint/2010/main" val="1545411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D0540-8495-F3C4-7DFC-4A71E216F655}"/>
            </a:ext>
          </a:extLst>
        </p:cNvPr>
        <p:cNvGrpSpPr/>
        <p:nvPr/>
      </p:nvGrpSpPr>
      <p:grpSpPr>
        <a:xfrm>
          <a:off x="0" y="0"/>
          <a:ext cx="0" cy="0"/>
          <a:chOff x="0" y="0"/>
          <a:chExt cx="0" cy="0"/>
        </a:xfrm>
      </p:grpSpPr>
      <p:sp>
        <p:nvSpPr>
          <p:cNvPr id="5" name="Sisällön paikkamerkki 2">
            <a:extLst>
              <a:ext uri="{FF2B5EF4-FFF2-40B4-BE49-F238E27FC236}">
                <a16:creationId xmlns:a16="http://schemas.microsoft.com/office/drawing/2014/main" id="{1DEF1552-88AD-9447-AB3E-A6B791585FAA}"/>
              </a:ext>
            </a:extLst>
          </p:cNvPr>
          <p:cNvSpPr txBox="1">
            <a:spLocks/>
          </p:cNvSpPr>
          <p:nvPr/>
        </p:nvSpPr>
        <p:spPr>
          <a:xfrm>
            <a:off x="495253" y="2395592"/>
            <a:ext cx="5631753" cy="3976982"/>
          </a:xfrm>
          <a:prstGeom prst="rect">
            <a:avLst/>
          </a:prstGeom>
        </p:spPr>
        <p:txBody>
          <a:bodyPr vert="horz" lIns="91440" tIns="45720" rIns="91440" bIns="45720" rtlCol="0" anchor="t">
            <a:noAutofit/>
          </a:bodyPr>
          <a:lstStyle>
            <a:defPPr>
              <a:defRPr lang="fi-FI"/>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fi-FI" sz="2000" b="1">
                <a:solidFill>
                  <a:srgbClr val="171717"/>
                </a:solidFill>
                <a:latin typeface="Bahnschrift"/>
              </a:rPr>
              <a:t>Kiertotalouden arvonluonti </a:t>
            </a:r>
            <a:r>
              <a:rPr lang="fi-FI" sz="2000" b="1" dirty="0">
                <a:solidFill>
                  <a:srgbClr val="171717"/>
                </a:solidFill>
                <a:latin typeface="Bahnschrift"/>
              </a:rPr>
              <a:t>kone- </a:t>
            </a:r>
            <a:br>
              <a:rPr lang="fi-FI" sz="2000" b="1" dirty="0">
                <a:latin typeface="Bahnschrift"/>
              </a:rPr>
            </a:br>
            <a:r>
              <a:rPr lang="fi-FI" sz="2000" b="1" dirty="0">
                <a:solidFill>
                  <a:srgbClr val="171717"/>
                </a:solidFill>
                <a:latin typeface="Bahnschrift"/>
              </a:rPr>
              <a:t>ja laitetoimijoiden ekosysteemissä.</a:t>
            </a:r>
            <a:r>
              <a:rPr lang="fi-FI" sz="2000" dirty="0">
                <a:solidFill>
                  <a:srgbClr val="171717"/>
                </a:solidFill>
                <a:latin typeface="Bahnschrift"/>
              </a:rPr>
              <a:t> 3.9.2026 klo 9-12, verkko.</a:t>
            </a:r>
            <a:r>
              <a:rPr lang="fi-FI" sz="2000" dirty="0">
                <a:latin typeface="Bahnschrift"/>
              </a:rPr>
              <a:t> </a:t>
            </a:r>
            <a:br>
              <a:rPr lang="fi-FI" sz="2000" dirty="0"/>
            </a:br>
            <a:endParaRPr lang="fi-FI" sz="2000"/>
          </a:p>
          <a:p>
            <a:pPr marL="0" indent="0">
              <a:lnSpc>
                <a:spcPct val="100000"/>
              </a:lnSpc>
              <a:spcBef>
                <a:spcPts val="0"/>
              </a:spcBef>
              <a:buNone/>
            </a:pPr>
            <a:r>
              <a:rPr lang="fi-FI" sz="2000" b="1" dirty="0">
                <a:solidFill>
                  <a:srgbClr val="171717"/>
                </a:solidFill>
                <a:latin typeface="Bahnschrift"/>
              </a:rPr>
              <a:t>Tulevaisuuden hankintatoiminta 2035</a:t>
            </a:r>
            <a:r>
              <a:rPr lang="fi-FI" sz="2000" dirty="0">
                <a:solidFill>
                  <a:srgbClr val="171717"/>
                </a:solidFill>
                <a:latin typeface="Bahnschrift"/>
              </a:rPr>
              <a:t>. </a:t>
            </a:r>
            <a:br>
              <a:rPr lang="fi-FI" sz="2000" dirty="0"/>
            </a:br>
            <a:r>
              <a:rPr lang="fi-FI" sz="2000">
                <a:solidFill>
                  <a:srgbClr val="171717"/>
                </a:solidFill>
                <a:latin typeface="Bahnschrift"/>
              </a:rPr>
              <a:t>3.11.2026 klo 13, live, </a:t>
            </a:r>
            <a:br>
              <a:rPr lang="fi-FI" sz="2000" dirty="0">
                <a:latin typeface="Bahnschrift"/>
              </a:rPr>
            </a:br>
            <a:r>
              <a:rPr lang="fi-FI" sz="2000" dirty="0">
                <a:solidFill>
                  <a:srgbClr val="171717"/>
                </a:solidFill>
                <a:latin typeface="Bahnschrift"/>
              </a:rPr>
              <a:t>Tampere tai Helsinki</a:t>
            </a:r>
          </a:p>
          <a:p>
            <a:pPr marL="0" indent="0">
              <a:spcBef>
                <a:spcPts val="600"/>
              </a:spcBef>
              <a:buNone/>
            </a:pPr>
            <a:endParaRPr lang="fi-FI" sz="2400"/>
          </a:p>
        </p:txBody>
      </p:sp>
      <p:sp>
        <p:nvSpPr>
          <p:cNvPr id="6" name="TextBox 5">
            <a:extLst>
              <a:ext uri="{FF2B5EF4-FFF2-40B4-BE49-F238E27FC236}">
                <a16:creationId xmlns:a16="http://schemas.microsoft.com/office/drawing/2014/main" id="{78398D1C-D50C-5505-5020-0B4008D3598B}"/>
              </a:ext>
            </a:extLst>
          </p:cNvPr>
          <p:cNvSpPr txBox="1"/>
          <p:nvPr/>
        </p:nvSpPr>
        <p:spPr>
          <a:xfrm>
            <a:off x="498593" y="362185"/>
            <a:ext cx="1082792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3600" b="1" i="0" u="none" strike="noStrike" baseline="0">
                <a:solidFill>
                  <a:srgbClr val="171717"/>
                </a:solidFill>
                <a:latin typeface="Bahnschrift"/>
              </a:rPr>
              <a:t>Kohti kiertotalouden mukaisia koneiden ja laitteiden markkinoita </a:t>
            </a:r>
            <a:r>
              <a:rPr sz="2400" b="0" i="0">
                <a:solidFill>
                  <a:srgbClr val="000000"/>
                </a:solidFill>
                <a:latin typeface="Bahnschrift"/>
                <a:ea typeface="Bahnschrift"/>
                <a:cs typeface="Bahnschrift"/>
              </a:rPr>
              <a:t>​</a:t>
            </a:r>
            <a:br>
              <a:rPr sz="2400" b="0" i="0" dirty="0">
                <a:latin typeface="Bahnschrift"/>
                <a:ea typeface="Bahnschrift"/>
                <a:cs typeface="Bahnschrift"/>
              </a:rPr>
            </a:br>
            <a:r>
              <a:rPr lang="fi-FI" sz="2400" b="0" i="0" u="none" strike="noStrike" baseline="0">
                <a:solidFill>
                  <a:srgbClr val="171717"/>
                </a:solidFill>
                <a:latin typeface="Bahnschrift"/>
              </a:rPr>
              <a:t>– avoimet yhteiskehittämisen tilaisuudet</a:t>
            </a:r>
            <a:endParaRPr lang="en-US" sz="2800"/>
          </a:p>
        </p:txBody>
      </p:sp>
      <p:sp>
        <p:nvSpPr>
          <p:cNvPr id="9" name="TextBox 8">
            <a:extLst>
              <a:ext uri="{FF2B5EF4-FFF2-40B4-BE49-F238E27FC236}">
                <a16:creationId xmlns:a16="http://schemas.microsoft.com/office/drawing/2014/main" id="{81096385-3D90-56FD-4D2F-A68754524713}"/>
              </a:ext>
            </a:extLst>
          </p:cNvPr>
          <p:cNvSpPr txBox="1"/>
          <p:nvPr/>
        </p:nvSpPr>
        <p:spPr>
          <a:xfrm>
            <a:off x="8112179" y="1148988"/>
            <a:ext cx="3753555" cy="923330"/>
          </a:xfrm>
          <a:prstGeom prst="rect">
            <a:avLst/>
          </a:prstGeom>
          <a:solidFill>
            <a:srgbClr val="ED7D3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ea typeface="Calibri"/>
                <a:cs typeface="Calibri"/>
              </a:rPr>
              <a:t>Päätös</a:t>
            </a:r>
            <a:r>
              <a:rPr lang="en-US" dirty="0">
                <a:ea typeface="Calibri"/>
                <a:cs typeface="Calibri"/>
              </a:rPr>
              <a:t> </a:t>
            </a:r>
            <a:r>
              <a:rPr lang="en-US" dirty="0" err="1">
                <a:ea typeface="Calibri"/>
                <a:cs typeface="Calibri"/>
              </a:rPr>
              <a:t>kestosta</a:t>
            </a:r>
            <a:endParaRPr lang="en-US" dirty="0">
              <a:ea typeface="Calibri"/>
              <a:cs typeface="Calibri"/>
            </a:endParaRPr>
          </a:p>
          <a:p>
            <a:r>
              <a:rPr lang="en-US" dirty="0" err="1">
                <a:ea typeface="Calibri"/>
                <a:cs typeface="Calibri"/>
              </a:rPr>
              <a:t>Ilmoittautumislomake</a:t>
            </a:r>
          </a:p>
          <a:p>
            <a:r>
              <a:rPr lang="en-US" dirty="0" err="1">
                <a:ea typeface="Calibri"/>
                <a:cs typeface="Calibri"/>
              </a:rPr>
              <a:t>Alustava</a:t>
            </a:r>
            <a:r>
              <a:rPr lang="en-US" dirty="0">
                <a:ea typeface="Calibri"/>
                <a:cs typeface="Calibri"/>
              </a:rPr>
              <a:t> </a:t>
            </a:r>
            <a:r>
              <a:rPr lang="en-US" dirty="0" err="1">
                <a:ea typeface="Calibri"/>
                <a:cs typeface="Calibri"/>
              </a:rPr>
              <a:t>ohjelma</a:t>
            </a:r>
            <a:r>
              <a:rPr lang="en-US" dirty="0">
                <a:ea typeface="Calibri"/>
                <a:cs typeface="Calibri"/>
              </a:rPr>
              <a:t>?</a:t>
            </a:r>
          </a:p>
        </p:txBody>
      </p:sp>
      <p:sp>
        <p:nvSpPr>
          <p:cNvPr id="10" name="Sisällön paikkamerkki 2">
            <a:extLst>
              <a:ext uri="{FF2B5EF4-FFF2-40B4-BE49-F238E27FC236}">
                <a16:creationId xmlns:a16="http://schemas.microsoft.com/office/drawing/2014/main" id="{F3EEA8EA-065E-EC94-836F-4CF974C08E5D}"/>
              </a:ext>
            </a:extLst>
          </p:cNvPr>
          <p:cNvSpPr txBox="1">
            <a:spLocks/>
          </p:cNvSpPr>
          <p:nvPr/>
        </p:nvSpPr>
        <p:spPr>
          <a:xfrm>
            <a:off x="6356068" y="2395592"/>
            <a:ext cx="5631753" cy="3976982"/>
          </a:xfrm>
          <a:prstGeom prst="rect">
            <a:avLst/>
          </a:prstGeom>
        </p:spPr>
        <p:txBody>
          <a:bodyPr vert="horz" lIns="91440" tIns="45720" rIns="91440" bIns="45720" rtlCol="0" anchor="t">
            <a:noAutofit/>
          </a:bodyPr>
          <a:lstStyle>
            <a:defPPr>
              <a:defRPr lang="fi-FI"/>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fi-FI" sz="2000" b="1">
                <a:solidFill>
                  <a:srgbClr val="171717"/>
                </a:solidFill>
                <a:latin typeface="Bahnschrift"/>
              </a:rPr>
              <a:t>Pöytäkeskusteluja!</a:t>
            </a:r>
            <a:endParaRPr lang="en-US"/>
          </a:p>
          <a:p>
            <a:pPr marL="0" indent="0">
              <a:spcBef>
                <a:spcPts val="600"/>
              </a:spcBef>
              <a:buNone/>
            </a:pPr>
            <a:endParaRPr lang="fi-FI" sz="2400"/>
          </a:p>
        </p:txBody>
      </p:sp>
    </p:spTree>
    <p:extLst>
      <p:ext uri="{BB962C8B-B14F-4D97-AF65-F5344CB8AC3E}">
        <p14:creationId xmlns:p14="http://schemas.microsoft.com/office/powerpoint/2010/main" val="2110030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page Connector 1">
            <a:extLst>
              <a:ext uri="{FF2B5EF4-FFF2-40B4-BE49-F238E27FC236}">
                <a16:creationId xmlns:a16="http://schemas.microsoft.com/office/drawing/2014/main" id="{FCA1482F-6B77-8D03-C05F-D15308F8B63F}"/>
              </a:ext>
            </a:extLst>
          </p:cNvPr>
          <p:cNvSpPr/>
          <p:nvPr/>
        </p:nvSpPr>
        <p:spPr>
          <a:xfrm rot="16200000">
            <a:off x="338290" y="344445"/>
            <a:ext cx="4361793" cy="6377449"/>
          </a:xfrm>
          <a:prstGeom prst="flowChartOffpageConnector">
            <a:avLst/>
          </a:prstGeom>
          <a:solidFill>
            <a:srgbClr val="FFD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3" name="Title 1">
            <a:extLst>
              <a:ext uri="{FF2B5EF4-FFF2-40B4-BE49-F238E27FC236}">
                <a16:creationId xmlns:a16="http://schemas.microsoft.com/office/drawing/2014/main" id="{CD1CBDDA-F5F2-4D23-B649-000CD9118797}"/>
              </a:ext>
            </a:extLst>
          </p:cNvPr>
          <p:cNvSpPr>
            <a:spLocks noGrp="1"/>
          </p:cNvSpPr>
          <p:nvPr>
            <p:ph type="title"/>
          </p:nvPr>
        </p:nvSpPr>
        <p:spPr>
          <a:xfrm>
            <a:off x="794509" y="2259543"/>
            <a:ext cx="4422950" cy="2547257"/>
          </a:xfrm>
          <a:noFill/>
        </p:spPr>
        <p:txBody>
          <a:bodyPr vert="horz" lIns="91440" tIns="45720" rIns="91440" bIns="45720" rtlCol="0" anchor="ctr">
            <a:normAutofit/>
          </a:bodyPr>
          <a:lstStyle/>
          <a:p>
            <a:r>
              <a:rPr lang="en-US" sz="2800" dirty="0">
                <a:latin typeface="Bahnschrift"/>
              </a:rPr>
              <a:t>Annathan</a:t>
            </a:r>
            <a:r>
              <a:rPr lang="en-US" sz="2800" kern="1200" dirty="0">
                <a:latin typeface="Bahnschrift"/>
              </a:rPr>
              <a:t> </a:t>
            </a:r>
            <a:r>
              <a:rPr lang="en-US" sz="2800" kern="1200" err="1">
                <a:latin typeface="Bahnschrift"/>
              </a:rPr>
              <a:t>palautetta</a:t>
            </a:r>
            <a:r>
              <a:rPr lang="en-US" sz="2800" kern="1200" dirty="0">
                <a:latin typeface="Bahnschrift"/>
              </a:rPr>
              <a:t>!</a:t>
            </a:r>
            <a:br>
              <a:rPr lang="en-US" sz="2800" kern="1200" dirty="0"/>
            </a:br>
            <a:r>
              <a:rPr lang="en-US" sz="3300" dirty="0">
                <a:latin typeface="Bahnschrift"/>
                <a:ea typeface="Calibri Light"/>
                <a:cs typeface="Calibri Light"/>
              </a:rPr>
              <a:t> </a:t>
            </a:r>
            <a:br>
              <a:rPr lang="en-US" sz="2000" dirty="0">
                <a:latin typeface="Bahnschrift"/>
                <a:ea typeface="Calibri Light"/>
                <a:cs typeface="Calibri Light"/>
              </a:rPr>
            </a:br>
            <a:r>
              <a:rPr lang="en-US" sz="2000" dirty="0">
                <a:latin typeface="Bahnschrift"/>
                <a:ea typeface="Calibri Light"/>
                <a:cs typeface="Calibri Light"/>
                <a:hlinkClick r:id="rId3">
                  <a:extLst>
                    <a:ext uri="{A12FA001-AC4F-418D-AE19-62706E023703}">
                      <ahyp:hlinkClr xmlns:ahyp="http://schemas.microsoft.com/office/drawing/2018/hyperlinkcolor" val="tx"/>
                    </a:ext>
                  </a:extLst>
                </a:hlinkClick>
              </a:rPr>
              <a:t>https://urly.fi/47J2</a:t>
            </a:r>
            <a:r>
              <a:rPr lang="en-US" sz="2000" dirty="0">
                <a:latin typeface="Bahnschrift"/>
                <a:ea typeface="Calibri Light"/>
                <a:cs typeface="Calibri Light"/>
              </a:rPr>
              <a:t> </a:t>
            </a:r>
            <a:endParaRPr lang="en-US"/>
          </a:p>
          <a:p>
            <a:br>
              <a:rPr lang="en-US" sz="1600" dirty="0">
                <a:latin typeface="Bahnschrift"/>
                <a:ea typeface="Calibri Light"/>
                <a:cs typeface="Calibri Light"/>
              </a:rPr>
            </a:br>
            <a:br>
              <a:rPr lang="en-US" sz="2000" dirty="0">
                <a:latin typeface="Bahnschrift"/>
                <a:ea typeface="Calibri Light"/>
                <a:cs typeface="Calibri Light"/>
              </a:rPr>
            </a:br>
            <a:br>
              <a:rPr lang="en-US" sz="2000" dirty="0">
                <a:latin typeface="Bahnschrift"/>
                <a:ea typeface="Calibri Light"/>
                <a:cs typeface="Calibri Light"/>
              </a:rPr>
            </a:br>
            <a:r>
              <a:rPr lang="en-US" sz="2000" dirty="0">
                <a:latin typeface="Bahnschrift"/>
                <a:ea typeface="Calibri Light"/>
                <a:cs typeface="Calibri Light"/>
              </a:rPr>
              <a:t>Kiitos </a:t>
            </a:r>
            <a:r>
              <a:rPr lang="en-US" sz="2000" dirty="0" err="1">
                <a:latin typeface="Bahnschrift"/>
                <a:ea typeface="Calibri Light"/>
                <a:cs typeface="Calibri Light"/>
              </a:rPr>
              <a:t>paljon</a:t>
            </a:r>
            <a:r>
              <a:rPr lang="en-US" sz="2000" dirty="0">
                <a:latin typeface="Bahnschrift"/>
                <a:ea typeface="Calibri Light"/>
                <a:cs typeface="Calibri Light"/>
              </a:rPr>
              <a:t>!</a:t>
            </a:r>
            <a:endParaRPr lang="en-US"/>
          </a:p>
        </p:txBody>
      </p:sp>
      <p:pic>
        <p:nvPicPr>
          <p:cNvPr id="8" name="Picture 7">
            <a:extLst>
              <a:ext uri="{FF2B5EF4-FFF2-40B4-BE49-F238E27FC236}">
                <a16:creationId xmlns:a16="http://schemas.microsoft.com/office/drawing/2014/main" id="{4B4011DD-7D04-EF87-6D31-5F50910B09C3}"/>
              </a:ext>
            </a:extLst>
          </p:cNvPr>
          <p:cNvPicPr>
            <a:picLocks noChangeAspect="1"/>
          </p:cNvPicPr>
          <p:nvPr/>
        </p:nvPicPr>
        <p:blipFill>
          <a:blip r:embed="rId4"/>
          <a:stretch>
            <a:fillRect/>
          </a:stretch>
        </p:blipFill>
        <p:spPr>
          <a:xfrm>
            <a:off x="7760048" y="1593628"/>
            <a:ext cx="3401112" cy="3677533"/>
          </a:xfrm>
          <a:prstGeom prst="rect">
            <a:avLst/>
          </a:prstGeom>
        </p:spPr>
      </p:pic>
    </p:spTree>
    <p:extLst>
      <p:ext uri="{BB962C8B-B14F-4D97-AF65-F5344CB8AC3E}">
        <p14:creationId xmlns:p14="http://schemas.microsoft.com/office/powerpoint/2010/main" val="921182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9949D9-34D4-ECFC-9D4F-54D335DF7D73}"/>
              </a:ext>
            </a:extLst>
          </p:cNvPr>
          <p:cNvPicPr>
            <a:picLocks noChangeAspect="1"/>
          </p:cNvPicPr>
          <p:nvPr/>
        </p:nvPicPr>
        <p:blipFill>
          <a:blip r:embed="rId3">
            <a:extLst>
              <a:ext uri="{28A0092B-C50C-407E-A947-70E740481C1C}">
                <a14:useLocalDpi xmlns:a14="http://schemas.microsoft.com/office/drawing/2010/main" val="0"/>
              </a:ext>
            </a:extLst>
          </a:blip>
          <a:srcRect l="56849" t="1770" r="5411" b="6618"/>
          <a:stretch>
            <a:fillRect/>
          </a:stretch>
        </p:blipFill>
        <p:spPr>
          <a:xfrm>
            <a:off x="7938051" y="0"/>
            <a:ext cx="4253949" cy="6859866"/>
          </a:xfrm>
          <a:prstGeom prst="rect">
            <a:avLst/>
          </a:prstGeom>
        </p:spPr>
      </p:pic>
      <p:sp>
        <p:nvSpPr>
          <p:cNvPr id="5" name="Sisällön paikkamerkki 2">
            <a:extLst>
              <a:ext uri="{FF2B5EF4-FFF2-40B4-BE49-F238E27FC236}">
                <a16:creationId xmlns:a16="http://schemas.microsoft.com/office/drawing/2014/main" id="{560CE490-2CF6-4417-B46C-8AB4D2FB4CD6}"/>
              </a:ext>
            </a:extLst>
          </p:cNvPr>
          <p:cNvSpPr txBox="1">
            <a:spLocks/>
          </p:cNvSpPr>
          <p:nvPr/>
        </p:nvSpPr>
        <p:spPr>
          <a:xfrm>
            <a:off x="958291" y="5194641"/>
            <a:ext cx="5999273" cy="100084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i-FI" sz="2200">
                <a:latin typeface="Bahnschrift"/>
                <a:hlinkClick r:id="rId4">
                  <a:extLst>
                    <a:ext uri="{A12FA001-AC4F-418D-AE19-62706E023703}">
                      <ahyp:hlinkClr xmlns:ahyp="http://schemas.microsoft.com/office/drawing/2018/hyperlinkcolor" val="tx"/>
                    </a:ext>
                  </a:extLst>
                </a:hlinkClick>
              </a:rPr>
              <a:t>Hankkeen verkkosivut</a:t>
            </a:r>
            <a:endParaRPr lang="fi-FI" sz="2200">
              <a:latin typeface="Bahnschrift"/>
            </a:endParaRPr>
          </a:p>
          <a:p>
            <a:pPr marL="0" indent="0">
              <a:buNone/>
            </a:pPr>
            <a:r>
              <a:rPr lang="fi-FI" sz="2200">
                <a:latin typeface="Bahnschrift"/>
                <a:hlinkClick r:id="rId5">
                  <a:extLst>
                    <a:ext uri="{A12FA001-AC4F-418D-AE19-62706E023703}">
                      <ahyp:hlinkClr xmlns:ahyp="http://schemas.microsoft.com/office/drawing/2018/hyperlinkcolor" val="tx"/>
                    </a:ext>
                  </a:extLst>
                </a:hlinkClick>
              </a:rPr>
              <a:t>Hankkeen LinkedIn-sivut</a:t>
            </a:r>
            <a:endParaRPr lang="fi-FI" sz="2000"/>
          </a:p>
        </p:txBody>
      </p:sp>
      <p:sp>
        <p:nvSpPr>
          <p:cNvPr id="6" name="Title 1">
            <a:extLst>
              <a:ext uri="{FF2B5EF4-FFF2-40B4-BE49-F238E27FC236}">
                <a16:creationId xmlns:a16="http://schemas.microsoft.com/office/drawing/2014/main" id="{7AA76FE5-188B-B868-B67E-B026DD05BD28}"/>
              </a:ext>
            </a:extLst>
          </p:cNvPr>
          <p:cNvSpPr>
            <a:spLocks noGrp="1"/>
          </p:cNvSpPr>
          <p:nvPr>
            <p:ph type="title"/>
          </p:nvPr>
        </p:nvSpPr>
        <p:spPr>
          <a:xfrm>
            <a:off x="523425" y="1745265"/>
            <a:ext cx="5928582" cy="1500359"/>
          </a:xfrm>
        </p:spPr>
        <p:txBody>
          <a:bodyPr>
            <a:noAutofit/>
          </a:bodyPr>
          <a:lstStyle/>
          <a:p>
            <a:r>
              <a:rPr lang="fi-FI" sz="3600" b="1">
                <a:solidFill>
                  <a:srgbClr val="171717"/>
                </a:solidFill>
                <a:latin typeface="Bahnschrift"/>
              </a:rPr>
              <a:t>NÄHDÄÄN SEURAAVALLA KERRALLA!</a:t>
            </a:r>
            <a:endParaRPr lang="fi-FI" sz="3600" b="1">
              <a:solidFill>
                <a:srgbClr val="171717"/>
              </a:solidFill>
            </a:endParaRPr>
          </a:p>
        </p:txBody>
      </p:sp>
      <p:pic>
        <p:nvPicPr>
          <p:cNvPr id="8" name="Picture 7">
            <a:extLst>
              <a:ext uri="{FF2B5EF4-FFF2-40B4-BE49-F238E27FC236}">
                <a16:creationId xmlns:a16="http://schemas.microsoft.com/office/drawing/2014/main" id="{98C01104-038B-2325-E0A1-3DD7D70BD6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2" name="Sisällön paikkamerkki 2">
            <a:extLst>
              <a:ext uri="{FF2B5EF4-FFF2-40B4-BE49-F238E27FC236}">
                <a16:creationId xmlns:a16="http://schemas.microsoft.com/office/drawing/2014/main" id="{CAF3AFE3-9C5B-2698-9E71-329DAA8077F2}"/>
              </a:ext>
            </a:extLst>
          </p:cNvPr>
          <p:cNvSpPr txBox="1">
            <a:spLocks/>
          </p:cNvSpPr>
          <p:nvPr/>
        </p:nvSpPr>
        <p:spPr>
          <a:xfrm>
            <a:off x="477522" y="3279519"/>
            <a:ext cx="6809771" cy="15847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latin typeface="Bahnschrift"/>
              </a:rPr>
              <a:t>Kiitos,</a:t>
            </a:r>
            <a:br>
              <a:rPr lang="en-US" sz="2400" b="1">
                <a:latin typeface="Bahnschrift"/>
              </a:rPr>
            </a:br>
            <a:r>
              <a:rPr lang="en-US" sz="2400">
                <a:latin typeface="Bahnschrift"/>
              </a:rPr>
              <a:t>Koko </a:t>
            </a:r>
            <a:r>
              <a:rPr lang="en-US" sz="2400" err="1">
                <a:latin typeface="Bahnschrift"/>
              </a:rPr>
              <a:t>projektiimi</a:t>
            </a:r>
            <a:r>
              <a:rPr lang="en-US" sz="2400">
                <a:latin typeface="Bahnschrift"/>
              </a:rPr>
              <a:t> </a:t>
            </a:r>
            <a:r>
              <a:rPr lang="en-US" sz="2400" err="1">
                <a:latin typeface="Bahnschrift"/>
              </a:rPr>
              <a:t>Jamkista</a:t>
            </a:r>
            <a:r>
              <a:rPr lang="en-US" sz="2400">
                <a:latin typeface="Bahnschrift"/>
              </a:rPr>
              <a:t>, Turun </a:t>
            </a:r>
            <a:r>
              <a:rPr lang="en-US" sz="2400" err="1">
                <a:latin typeface="Bahnschrift"/>
              </a:rPr>
              <a:t>amkista</a:t>
            </a:r>
            <a:r>
              <a:rPr lang="en-US" sz="2400">
                <a:latin typeface="Bahnschrift"/>
              </a:rPr>
              <a:t>, </a:t>
            </a:r>
            <a:r>
              <a:rPr lang="en-US" sz="2400" err="1">
                <a:latin typeface="Bahnschrift"/>
              </a:rPr>
              <a:t>Laureasta</a:t>
            </a:r>
            <a:r>
              <a:rPr lang="en-US" sz="2400">
                <a:latin typeface="Bahnschrift"/>
              </a:rPr>
              <a:t> ja </a:t>
            </a:r>
            <a:r>
              <a:rPr lang="en-US" sz="2400" err="1">
                <a:latin typeface="Bahnschrift"/>
              </a:rPr>
              <a:t>Metropoliasta</a:t>
            </a:r>
            <a:r>
              <a:rPr lang="en-US" sz="2400">
                <a:latin typeface="Bahnschrift"/>
              </a:rPr>
              <a:t>!</a:t>
            </a:r>
            <a:endParaRPr lang="en-US" sz="2400"/>
          </a:p>
          <a:p>
            <a:pPr marL="0" indent="0">
              <a:buNone/>
            </a:pPr>
            <a:endParaRPr lang="en-US" sz="2400"/>
          </a:p>
        </p:txBody>
      </p:sp>
      <p:pic>
        <p:nvPicPr>
          <p:cNvPr id="7" name="Graphic 6">
            <a:extLst>
              <a:ext uri="{FF2B5EF4-FFF2-40B4-BE49-F238E27FC236}">
                <a16:creationId xmlns:a16="http://schemas.microsoft.com/office/drawing/2014/main" id="{9894BEA9-9F3C-56E4-3A9F-B9E791E7F8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0492" y="5194641"/>
            <a:ext cx="325776" cy="325776"/>
          </a:xfrm>
          <a:prstGeom prst="rect">
            <a:avLst/>
          </a:prstGeom>
        </p:spPr>
      </p:pic>
      <p:pic>
        <p:nvPicPr>
          <p:cNvPr id="10" name="Graphic 9">
            <a:extLst>
              <a:ext uri="{FF2B5EF4-FFF2-40B4-BE49-F238E27FC236}">
                <a16:creationId xmlns:a16="http://schemas.microsoft.com/office/drawing/2014/main" id="{30C0AE21-2E4A-4937-7CBC-A41BCF36CAD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0492" y="5652896"/>
            <a:ext cx="325776" cy="325776"/>
          </a:xfrm>
          <a:prstGeom prst="rect">
            <a:avLst/>
          </a:prstGeom>
        </p:spPr>
      </p:pic>
    </p:spTree>
    <p:extLst>
      <p:ext uri="{BB962C8B-B14F-4D97-AF65-F5344CB8AC3E}">
        <p14:creationId xmlns:p14="http://schemas.microsoft.com/office/powerpoint/2010/main" val="1305702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F6D87-2887-E68A-2AB8-B1194130A62E}"/>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1EADE69F-4F1C-36FD-8972-494C972A3CBA}"/>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7">
            <a:extLst>
              <a:ext uri="{FF2B5EF4-FFF2-40B4-BE49-F238E27FC236}">
                <a16:creationId xmlns:a16="http://schemas.microsoft.com/office/drawing/2014/main" id="{379F5FC5-0073-3B21-EF4F-A6E16FF37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6159" y="6423103"/>
            <a:ext cx="1785056" cy="356839"/>
          </a:xfrm>
          <a:prstGeom prst="rect">
            <a:avLst/>
          </a:prstGeom>
        </p:spPr>
      </p:pic>
      <p:sp>
        <p:nvSpPr>
          <p:cNvPr id="6" name="Title 1">
            <a:extLst>
              <a:ext uri="{FF2B5EF4-FFF2-40B4-BE49-F238E27FC236}">
                <a16:creationId xmlns:a16="http://schemas.microsoft.com/office/drawing/2014/main" id="{529AAF2D-2737-1ACB-5A6F-414027B87D2A}"/>
              </a:ext>
            </a:extLst>
          </p:cNvPr>
          <p:cNvSpPr txBox="1">
            <a:spLocks/>
          </p:cNvSpPr>
          <p:nvPr/>
        </p:nvSpPr>
        <p:spPr>
          <a:xfrm>
            <a:off x="2519326" y="2328604"/>
            <a:ext cx="7153347" cy="49775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6000" kern="1200">
                <a:solidFill>
                  <a:schemeClr val="tx1"/>
                </a:solidFill>
                <a:latin typeface="Bahnschrift" panose="020B0502040204020203" pitchFamily="34" charset="0"/>
                <a:ea typeface="+mj-ea"/>
                <a:cs typeface="+mj-cs"/>
              </a:defRPr>
            </a:lvl1pPr>
          </a:lstStyle>
          <a:p>
            <a:pPr algn="ctr"/>
            <a:r>
              <a:rPr lang="fi-FI" sz="3200" spc="70">
                <a:latin typeface="Bahnschrift"/>
              </a:rPr>
              <a:t>Hankkeen toteuttavat</a:t>
            </a:r>
            <a:br>
              <a:rPr lang="fi-FI" sz="3200" spc="70">
                <a:latin typeface="Bahnschrift"/>
              </a:rPr>
            </a:br>
            <a:br>
              <a:rPr lang="fi-FI" sz="3200" spc="70">
                <a:latin typeface="Bahnschrift"/>
              </a:rPr>
            </a:br>
            <a:endParaRPr lang="fi-FI" sz="3200"/>
          </a:p>
        </p:txBody>
      </p:sp>
      <p:pic>
        <p:nvPicPr>
          <p:cNvPr id="7" name="Graphic 6">
            <a:extLst>
              <a:ext uri="{FF2B5EF4-FFF2-40B4-BE49-F238E27FC236}">
                <a16:creationId xmlns:a16="http://schemas.microsoft.com/office/drawing/2014/main" id="{13054843-6941-51A6-355A-7CE1EA143D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03794" y="3297575"/>
            <a:ext cx="1605199" cy="802600"/>
          </a:xfrm>
          <a:prstGeom prst="rect">
            <a:avLst/>
          </a:prstGeom>
        </p:spPr>
      </p:pic>
      <p:pic>
        <p:nvPicPr>
          <p:cNvPr id="8" name="Graphic 7">
            <a:extLst>
              <a:ext uri="{FF2B5EF4-FFF2-40B4-BE49-F238E27FC236}">
                <a16:creationId xmlns:a16="http://schemas.microsoft.com/office/drawing/2014/main" id="{E09B3F0F-9DB4-7C65-8AA2-49B8E0C086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2422" y="3247335"/>
            <a:ext cx="3080081" cy="940276"/>
          </a:xfrm>
          <a:prstGeom prst="rect">
            <a:avLst/>
          </a:prstGeom>
        </p:spPr>
      </p:pic>
      <p:pic>
        <p:nvPicPr>
          <p:cNvPr id="10" name="Graphic 9">
            <a:extLst>
              <a:ext uri="{FF2B5EF4-FFF2-40B4-BE49-F238E27FC236}">
                <a16:creationId xmlns:a16="http://schemas.microsoft.com/office/drawing/2014/main" id="{B7EF9458-5EDA-6A89-BC1B-99A65C1B4F9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8370" y="3302042"/>
            <a:ext cx="655415" cy="655415"/>
          </a:xfrm>
          <a:prstGeom prst="rect">
            <a:avLst/>
          </a:prstGeom>
        </p:spPr>
      </p:pic>
      <p:pic>
        <p:nvPicPr>
          <p:cNvPr id="12" name="Graphic 11">
            <a:extLst>
              <a:ext uri="{FF2B5EF4-FFF2-40B4-BE49-F238E27FC236}">
                <a16:creationId xmlns:a16="http://schemas.microsoft.com/office/drawing/2014/main" id="{F84D2535-2D2B-7274-C395-C4D6C4DAFA5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23162" y="3103044"/>
            <a:ext cx="2716095" cy="760246"/>
          </a:xfrm>
          <a:prstGeom prst="rect">
            <a:avLst/>
          </a:prstGeom>
        </p:spPr>
      </p:pic>
    </p:spTree>
    <p:extLst>
      <p:ext uri="{BB962C8B-B14F-4D97-AF65-F5344CB8AC3E}">
        <p14:creationId xmlns:p14="http://schemas.microsoft.com/office/powerpoint/2010/main" val="24209765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F9E1C7216F4944AC1F6F9AEE33A8B0" ma:contentTypeVersion="11" ma:contentTypeDescription="Create a new document." ma:contentTypeScope="" ma:versionID="ace60c50ce7167ba05996392c7c3ae19">
  <xsd:schema xmlns:xsd="http://www.w3.org/2001/XMLSchema" xmlns:xs="http://www.w3.org/2001/XMLSchema" xmlns:p="http://schemas.microsoft.com/office/2006/metadata/properties" xmlns:ns2="d5f2077a-95b1-45dd-ac47-fe0bfd20e14b" xmlns:ns3="c89d3077-a91c-477f-8db1-f90614f40bbf" targetNamespace="http://schemas.microsoft.com/office/2006/metadata/properties" ma:root="true" ma:fieldsID="d256ad7970bd7f1a15f972fe0586338c" ns2:_="" ns3:_="">
    <xsd:import namespace="d5f2077a-95b1-45dd-ac47-fe0bfd20e14b"/>
    <xsd:import namespace="c89d3077-a91c-477f-8db1-f90614f40b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2077a-95b1-45dd-ac47-fe0bfd20e1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e8f1103-1473-4e92-b09f-529690c9836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89d3077-a91c-477f-8db1-f90614f40bb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d6972ab-0497-4a1c-8547-e1299b02e36a}" ma:internalName="TaxCatchAll" ma:showField="CatchAllData" ma:web="c89d3077-a91c-477f-8db1-f90614f40b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89d3077-a91c-477f-8db1-f90614f40bbf" xsi:nil="true"/>
    <lcf76f155ced4ddcb4097134ff3c332f xmlns="d5f2077a-95b1-45dd-ac47-fe0bfd20e14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833CF8-476A-4674-B8F9-473B59C64AB4}">
  <ds:schemaRefs>
    <ds:schemaRef ds:uri="c89d3077-a91c-477f-8db1-f90614f40bbf"/>
    <ds:schemaRef ds:uri="d5f2077a-95b1-45dd-ac47-fe0bfd20e14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4BFC898-7610-4C6F-9F47-924D99F5D0DF}">
  <ds:schemaRefs>
    <ds:schemaRef ds:uri="c89d3077-a91c-477f-8db1-f90614f40bbf"/>
    <ds:schemaRef ds:uri="d5f2077a-95b1-45dd-ac47-fe0bfd20e14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FDBE101-8A88-4573-BC24-6C854F764CBD}">
  <ds:schemaRefs>
    <ds:schemaRef ds:uri="http://schemas.microsoft.com/sharepoint/v3/contenttype/forms"/>
  </ds:schemaRefs>
</ds:datastoreItem>
</file>

<file path=docMetadata/LabelInfo.xml><?xml version="1.0" encoding="utf-8"?>
<clbl:labelList xmlns:clbl="http://schemas.microsoft.com/office/2020/mipLabelMetadata">
  <clbl:label id="{4d1a61d7-b6a5-4f64-8787-f074f87013ee}" enabled="0" method="" siteId="{4d1a61d7-b6a5-4f64-8787-f074f87013ee}" removed="1"/>
  <clbl:label id="{f0b9e9d7-8d66-4b16-9c1c-6b07c4796280}" enabled="0" method="" siteId="{f0b9e9d7-8d66-4b16-9c1c-6b07c4796280}" removed="1"/>
</clbl:labelList>
</file>

<file path=docProps/app.xml><?xml version="1.0" encoding="utf-8"?>
<Properties xmlns="http://schemas.openxmlformats.org/officeDocument/2006/extended-properties" xmlns:vt="http://schemas.openxmlformats.org/officeDocument/2006/docPropsVTypes">
  <TotalTime>428</TotalTime>
  <Words>3766</Words>
  <Application>Microsoft Office PowerPoint</Application>
  <PresentationFormat>Widescreen</PresentationFormat>
  <Paragraphs>430</Paragraphs>
  <Slides>34</Slides>
  <Notes>13</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34</vt:i4>
      </vt:variant>
    </vt:vector>
  </HeadingPairs>
  <TitlesOfParts>
    <vt:vector size="52" baseType="lpstr">
      <vt:lpstr>-apple-system</vt:lpstr>
      <vt:lpstr>Aptos</vt:lpstr>
      <vt:lpstr>Arial</vt:lpstr>
      <vt:lpstr>Arial Black</vt:lpstr>
      <vt:lpstr>Bahnschrift</vt:lpstr>
      <vt:lpstr>Bahnschrift Light</vt:lpstr>
      <vt:lpstr>Bahnschrift SemiBold</vt:lpstr>
      <vt:lpstr>Bahnschrift SemiBold Condensed</vt:lpstr>
      <vt:lpstr>Bahnschrift SemiLight</vt:lpstr>
      <vt:lpstr>Calibri</vt:lpstr>
      <vt:lpstr>Corbel</vt:lpstr>
      <vt:lpstr>Courier New</vt:lpstr>
      <vt:lpstr>Kristen ITC</vt:lpstr>
      <vt:lpstr>Segoe UI</vt:lpstr>
      <vt:lpstr>Times New Roman</vt:lpstr>
      <vt:lpstr>Verdana</vt:lpstr>
      <vt:lpstr>Wingdings</vt:lpstr>
      <vt:lpstr>Office Theme</vt:lpstr>
      <vt:lpstr>PowerPoint Presentation</vt:lpstr>
      <vt:lpstr>Kuka, mitä?</vt:lpstr>
      <vt:lpstr>Kestävä arvonluonti ja kiertotalous</vt:lpstr>
      <vt:lpstr>PowerPoint Presentation</vt:lpstr>
      <vt:lpstr>Kiertotalouden arvonluonti – volyymista ratkaisuihin ja suoristuskykyyn</vt:lpstr>
      <vt:lpstr>PowerPoint Presentation</vt:lpstr>
      <vt:lpstr>Tuote palveluna: Michelin Connected Fleet (UK) </vt:lpstr>
      <vt:lpstr>PowerPoint Presentation</vt:lpstr>
      <vt:lpstr>PowerPoint Presentation</vt:lpstr>
      <vt:lpstr>British Sugar: sokerista tomaatteihin</vt:lpstr>
      <vt:lpstr>Mikä muuttui?</vt:lpstr>
      <vt:lpstr>Tomaattien viljely</vt:lpstr>
      <vt:lpstr>Muita tapoja tuottaa kestävää arvoa</vt:lpstr>
      <vt:lpstr>PowerPoint Presentation</vt:lpstr>
      <vt:lpstr>Konkreettisia esimerkkejä Suomi ja Eurooppa</vt:lpstr>
      <vt:lpstr>Miten eteenpäin?</vt:lpstr>
      <vt:lpstr>Cambridge Value Mapping Tools - laajempi näkökulma arvonluontiin</vt:lpstr>
      <vt:lpstr>PowerPoint Presentation</vt:lpstr>
      <vt:lpstr>PowerPoint Presentation</vt:lpstr>
      <vt:lpstr>PowerPoint Presentation</vt:lpstr>
      <vt:lpstr>Matkalle mukaan</vt:lpstr>
      <vt:lpstr>Pohdittavaksi</vt:lpstr>
      <vt:lpstr>Kiitoksia! </vt:lpstr>
      <vt:lpstr>PowerPoint Presentation</vt:lpstr>
      <vt:lpstr>PowerPoint Presentation</vt:lpstr>
      <vt:lpstr>PowerPoint Presentation</vt:lpstr>
      <vt:lpstr>PowerPoint Presentation</vt:lpstr>
      <vt:lpstr>PowerPoint Presentation</vt:lpstr>
      <vt:lpstr>Näkökulmia aikaisemmista työpajoista  - Luovu&amp;Aloita -taulukko</vt:lpstr>
      <vt:lpstr>PowerPoint Presentation</vt:lpstr>
      <vt:lpstr>PowerPoint Presentation</vt:lpstr>
      <vt:lpstr>Annathan palautetta!   https://urly.fi/47J2     Kiitos paljon!</vt:lpstr>
      <vt:lpstr>NÄHDÄÄN SEURAAVALLA KERRALLA!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KIEHKURA</dc:title>
  <dc:creator>Maikki Sanikkainen</dc:creator>
  <cp:lastModifiedBy>Markku Anttonen</cp:lastModifiedBy>
  <cp:revision>414</cp:revision>
  <dcterms:created xsi:type="dcterms:W3CDTF">2025-08-22T09:12:37Z</dcterms:created>
  <dcterms:modified xsi:type="dcterms:W3CDTF">2026-05-20T13:02:27Z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0x01010014F9E1C7216F4944AC1F6F9AEE33A8B0</vt:lpwstr>
  </property>
  <property fmtid="{D5CDD505-2E9C-101B-9397-08002B2CF9AE}" pid="3" name="MediaServiceImageTags">
    <vt:lpwstr/>
  </property>
  <property fmtid="{D5CDD505-2E9C-101B-9397-08002B2CF9AE}" pid="4" name="MSIP_Label_2b8f1591-5e65-4406-bb44-4495b14c6a71_Enabled">
    <vt:lpwstr>true</vt:lpwstr>
  </property>
  <property fmtid="{D5CDD505-2E9C-101B-9397-08002B2CF9AE}" pid="5" name="MSIP_Label_2b8f1591-5e65-4406-bb44-4495b14c6a71_SetDate">
    <vt:lpwstr>2025-10-09T14:43:47Z</vt:lpwstr>
  </property>
  <property fmtid="{D5CDD505-2E9C-101B-9397-08002B2CF9AE}" pid="6" name="MSIP_Label_2b8f1591-5e65-4406-bb44-4495b14c6a71_Method">
    <vt:lpwstr>Standard</vt:lpwstr>
  </property>
  <property fmtid="{D5CDD505-2E9C-101B-9397-08002B2CF9AE}" pid="7" name="MSIP_Label_2b8f1591-5e65-4406-bb44-4495b14c6a71_Name">
    <vt:lpwstr>Sisäinen</vt:lpwstr>
  </property>
  <property fmtid="{D5CDD505-2E9C-101B-9397-08002B2CF9AE}" pid="8" name="MSIP_Label_2b8f1591-5e65-4406-bb44-4495b14c6a71_SiteId">
    <vt:lpwstr>ab32bc86-12f2-4b38-b262-c5775982e241</vt:lpwstr>
  </property>
  <property fmtid="{D5CDD505-2E9C-101B-9397-08002B2CF9AE}" pid="9" name="MSIP_Label_2b8f1591-5e65-4406-bb44-4495b14c6a71_ActionId">
    <vt:lpwstr>7c0aa9a5-87cf-404f-8b75-51916152dcc2</vt:lpwstr>
  </property>
  <property fmtid="{D5CDD505-2E9C-101B-9397-08002B2CF9AE}" pid="10" name="MSIP_Label_2b8f1591-5e65-4406-bb44-4495b14c6a71_ContentBits">
    <vt:lpwstr>0</vt:lpwstr>
  </property>
  <property fmtid="{D5CDD505-2E9C-101B-9397-08002B2CF9AE}" pid="11" name="MSIP_Label_2b8f1591-5e65-4406-bb44-4495b14c6a71_Tag">
    <vt:lpwstr>10, 3, 0, 1</vt:lpwstr>
  </property>
</Properties>
</file>